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2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slides/slide35.xml" ContentType="application/vnd.openxmlformats-officedocument.presentationml.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notesSlides/notesSlide15.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19.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7.xml" ContentType="application/vnd.openxmlformats-officedocument.presentationml.notesSlide+xml"/>
  <Override PartName="/ppt/notesSlides/notesSlide23.xml" ContentType="application/vnd.openxmlformats-officedocument.presentationml.notesSlide+xml"/>
  <Override PartName="/ppt/slides/slide34.xml" ContentType="application/vnd.openxmlformats-officedocument.presentationml.slide+xml"/>
  <Override PartName="/ppt/notesSlides/notesSlide26.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notesSlides/notesSlide24.xml" ContentType="application/vnd.openxmlformats-officedocument.presentationml.notes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4" r:id="rId1"/>
  </p:sldMasterIdLst>
  <p:notesMasterIdLst>
    <p:notesMasterId r:id="rId38"/>
  </p:notesMasterIdLst>
  <p:handoutMasterIdLst>
    <p:handoutMasterId r:id="rId39"/>
  </p:handoutMasterIdLst>
  <p:sldIdLst>
    <p:sldId id="1106" r:id="rId2"/>
    <p:sldId id="1173" r:id="rId3"/>
    <p:sldId id="1174" r:id="rId4"/>
    <p:sldId id="1169" r:id="rId5"/>
    <p:sldId id="1170" r:id="rId6"/>
    <p:sldId id="1167" r:id="rId7"/>
    <p:sldId id="1172" r:id="rId8"/>
    <p:sldId id="1168" r:id="rId9"/>
    <p:sldId id="1175" r:id="rId10"/>
    <p:sldId id="1166" r:id="rId11"/>
    <p:sldId id="1200" r:id="rId12"/>
    <p:sldId id="1195" r:id="rId13"/>
    <p:sldId id="1197" r:id="rId14"/>
    <p:sldId id="1198" r:id="rId15"/>
    <p:sldId id="1199" r:id="rId16"/>
    <p:sldId id="1196" r:id="rId17"/>
    <p:sldId id="1179" r:id="rId18"/>
    <p:sldId id="1148" r:id="rId19"/>
    <p:sldId id="1214" r:id="rId20"/>
    <p:sldId id="1188" r:id="rId21"/>
    <p:sldId id="1181" r:id="rId22"/>
    <p:sldId id="1182" r:id="rId23"/>
    <p:sldId id="1183" r:id="rId24"/>
    <p:sldId id="1211" r:id="rId25"/>
    <p:sldId id="1185" r:id="rId26"/>
    <p:sldId id="1186" r:id="rId27"/>
    <p:sldId id="1208" r:id="rId28"/>
    <p:sldId id="1209" r:id="rId29"/>
    <p:sldId id="1210" r:id="rId30"/>
    <p:sldId id="1116" r:id="rId31"/>
    <p:sldId id="1154" r:id="rId32"/>
    <p:sldId id="1152" r:id="rId33"/>
    <p:sldId id="1117" r:id="rId34"/>
    <p:sldId id="1212" r:id="rId35"/>
    <p:sldId id="1213" r:id="rId36"/>
    <p:sldId id="1107" r:id="rId37"/>
  </p:sldIdLst>
  <p:sldSz cx="9906000" cy="6858000" type="A4"/>
  <p:notesSz cx="6623050" cy="9810750"/>
  <p:defaultTextStyle>
    <a:defPPr>
      <a:defRPr lang="en-US"/>
    </a:defPPr>
    <a:lvl1pPr algn="ctr" rtl="0" eaLnBrk="0" fontAlgn="base" hangingPunct="0">
      <a:spcBef>
        <a:spcPct val="0"/>
      </a:spcBef>
      <a:spcAft>
        <a:spcPct val="0"/>
      </a:spcAft>
      <a:defRPr sz="2000" b="1" kern="1200">
        <a:solidFill>
          <a:schemeClr val="tx1"/>
        </a:solidFill>
        <a:latin typeface="Times New Roman" pitchFamily="-108" charset="0"/>
        <a:ea typeface="+mn-ea"/>
        <a:cs typeface="+mn-cs"/>
      </a:defRPr>
    </a:lvl1pPr>
    <a:lvl2pPr marL="457200" algn="ctr" rtl="0" eaLnBrk="0" fontAlgn="base" hangingPunct="0">
      <a:spcBef>
        <a:spcPct val="0"/>
      </a:spcBef>
      <a:spcAft>
        <a:spcPct val="0"/>
      </a:spcAft>
      <a:defRPr sz="2000" b="1" kern="1200">
        <a:solidFill>
          <a:schemeClr val="tx1"/>
        </a:solidFill>
        <a:latin typeface="Times New Roman" pitchFamily="-108" charset="0"/>
        <a:ea typeface="+mn-ea"/>
        <a:cs typeface="+mn-cs"/>
      </a:defRPr>
    </a:lvl2pPr>
    <a:lvl3pPr marL="914400" algn="ctr" rtl="0" eaLnBrk="0" fontAlgn="base" hangingPunct="0">
      <a:spcBef>
        <a:spcPct val="0"/>
      </a:spcBef>
      <a:spcAft>
        <a:spcPct val="0"/>
      </a:spcAft>
      <a:defRPr sz="2000" b="1" kern="1200">
        <a:solidFill>
          <a:schemeClr val="tx1"/>
        </a:solidFill>
        <a:latin typeface="Times New Roman" pitchFamily="-108" charset="0"/>
        <a:ea typeface="+mn-ea"/>
        <a:cs typeface="+mn-cs"/>
      </a:defRPr>
    </a:lvl3pPr>
    <a:lvl4pPr marL="1371600" algn="ctr" rtl="0" eaLnBrk="0" fontAlgn="base" hangingPunct="0">
      <a:spcBef>
        <a:spcPct val="0"/>
      </a:spcBef>
      <a:spcAft>
        <a:spcPct val="0"/>
      </a:spcAft>
      <a:defRPr sz="2000" b="1" kern="1200">
        <a:solidFill>
          <a:schemeClr val="tx1"/>
        </a:solidFill>
        <a:latin typeface="Times New Roman" pitchFamily="-108" charset="0"/>
        <a:ea typeface="+mn-ea"/>
        <a:cs typeface="+mn-cs"/>
      </a:defRPr>
    </a:lvl4pPr>
    <a:lvl5pPr marL="1828800" algn="ctr" rtl="0" eaLnBrk="0" fontAlgn="base" hangingPunct="0">
      <a:spcBef>
        <a:spcPct val="0"/>
      </a:spcBef>
      <a:spcAft>
        <a:spcPct val="0"/>
      </a:spcAft>
      <a:defRPr sz="2000" b="1" kern="1200">
        <a:solidFill>
          <a:schemeClr val="tx1"/>
        </a:solidFill>
        <a:latin typeface="Times New Roman" pitchFamily="-108" charset="0"/>
        <a:ea typeface="+mn-ea"/>
        <a:cs typeface="+mn-cs"/>
      </a:defRPr>
    </a:lvl5pPr>
    <a:lvl6pPr marL="2286000" algn="l" defTabSz="457200" rtl="0" eaLnBrk="1" latinLnBrk="0" hangingPunct="1">
      <a:defRPr sz="2000" b="1" kern="1200">
        <a:solidFill>
          <a:schemeClr val="tx1"/>
        </a:solidFill>
        <a:latin typeface="Times New Roman" pitchFamily="-108" charset="0"/>
        <a:ea typeface="+mn-ea"/>
        <a:cs typeface="+mn-cs"/>
      </a:defRPr>
    </a:lvl6pPr>
    <a:lvl7pPr marL="2743200" algn="l" defTabSz="457200" rtl="0" eaLnBrk="1" latinLnBrk="0" hangingPunct="1">
      <a:defRPr sz="2000" b="1" kern="1200">
        <a:solidFill>
          <a:schemeClr val="tx1"/>
        </a:solidFill>
        <a:latin typeface="Times New Roman" pitchFamily="-108" charset="0"/>
        <a:ea typeface="+mn-ea"/>
        <a:cs typeface="+mn-cs"/>
      </a:defRPr>
    </a:lvl7pPr>
    <a:lvl8pPr marL="3200400" algn="l" defTabSz="457200" rtl="0" eaLnBrk="1" latinLnBrk="0" hangingPunct="1">
      <a:defRPr sz="2000" b="1" kern="1200">
        <a:solidFill>
          <a:schemeClr val="tx1"/>
        </a:solidFill>
        <a:latin typeface="Times New Roman" pitchFamily="-108" charset="0"/>
        <a:ea typeface="+mn-ea"/>
        <a:cs typeface="+mn-cs"/>
      </a:defRPr>
    </a:lvl8pPr>
    <a:lvl9pPr marL="3657600" algn="l" defTabSz="457200" rtl="0" eaLnBrk="1" latinLnBrk="0" hangingPunct="1">
      <a:defRPr sz="2000" b="1" kern="1200">
        <a:solidFill>
          <a:schemeClr val="tx1"/>
        </a:solidFill>
        <a:latin typeface="Times New Roman" pitchFamily="-10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33CC"/>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89726" autoAdjust="0"/>
  </p:normalViewPr>
  <p:slideViewPr>
    <p:cSldViewPr snapToObjects="1">
      <p:cViewPr>
        <p:scale>
          <a:sx n="90" d="100"/>
          <a:sy n="90" d="100"/>
        </p:scale>
        <p:origin x="-656" y="-13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9408"/>
    </p:cViewPr>
  </p:sorterViewPr>
  <p:notesViewPr>
    <p:cSldViewPr snapToObjects="1">
      <p:cViewPr>
        <p:scale>
          <a:sx n="75" d="100"/>
          <a:sy n="75" d="100"/>
        </p:scale>
        <p:origin x="-786" y="1818"/>
      </p:cViewPr>
      <p:guideLst>
        <p:guide orient="horz" pos="3090"/>
        <p:guide pos="2086"/>
      </p:guideLst>
    </p:cSldViewPr>
  </p:notesViewPr>
  <p:gridSpacing cx="73736200" cy="737362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heme" Target="theme/theme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slide" Target="slides/slide36.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viewProps" Target="viewProps.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4" Type="http://schemas.openxmlformats.org/officeDocument/2006/relationships/tableStyles" Target="tableStyles.xml"/><Relationship Id="rId4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notesMaster" Target="notesMasters/notes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870200" cy="490538"/>
          </a:xfrm>
          <a:prstGeom prst="rect">
            <a:avLst/>
          </a:prstGeom>
          <a:noFill/>
          <a:ln w="9525">
            <a:noFill/>
            <a:miter lim="800000"/>
            <a:headEnd/>
            <a:tailEnd/>
          </a:ln>
          <a:effectLst/>
        </p:spPr>
        <p:txBody>
          <a:bodyPr vert="horz" wrap="square" lIns="90148" tIns="45073" rIns="90148" bIns="45073" numCol="1" anchor="t" anchorCtr="0" compatLnSpc="1">
            <a:prstTxWarp prst="textNoShape">
              <a:avLst/>
            </a:prstTxWarp>
          </a:bodyPr>
          <a:lstStyle>
            <a:lvl1pPr algn="l" defTabSz="901700">
              <a:defRPr sz="1200" b="0"/>
            </a:lvl1pPr>
          </a:lstStyle>
          <a:p>
            <a:pPr>
              <a:defRPr/>
            </a:pPr>
            <a:endParaRPr lang="en-US"/>
          </a:p>
        </p:txBody>
      </p:sp>
      <p:sp>
        <p:nvSpPr>
          <p:cNvPr id="34819" name="Rectangle 3"/>
          <p:cNvSpPr>
            <a:spLocks noGrp="1" noChangeArrowheads="1"/>
          </p:cNvSpPr>
          <p:nvPr>
            <p:ph type="dt" sz="quarter" idx="1"/>
          </p:nvPr>
        </p:nvSpPr>
        <p:spPr bwMode="auto">
          <a:xfrm>
            <a:off x="3752850" y="0"/>
            <a:ext cx="2870200" cy="490538"/>
          </a:xfrm>
          <a:prstGeom prst="rect">
            <a:avLst/>
          </a:prstGeom>
          <a:noFill/>
          <a:ln w="9525">
            <a:noFill/>
            <a:miter lim="800000"/>
            <a:headEnd/>
            <a:tailEnd/>
          </a:ln>
          <a:effectLst/>
        </p:spPr>
        <p:txBody>
          <a:bodyPr vert="horz" wrap="square" lIns="90148" tIns="45073" rIns="90148" bIns="45073" numCol="1" anchor="t" anchorCtr="0" compatLnSpc="1">
            <a:prstTxWarp prst="textNoShape">
              <a:avLst/>
            </a:prstTxWarp>
          </a:bodyPr>
          <a:lstStyle>
            <a:lvl1pPr algn="r" defTabSz="901700">
              <a:defRPr sz="1200" b="0"/>
            </a:lvl1pPr>
          </a:lstStyle>
          <a:p>
            <a:pPr>
              <a:defRPr/>
            </a:pPr>
            <a:endParaRPr lang="en-US"/>
          </a:p>
        </p:txBody>
      </p:sp>
      <p:sp>
        <p:nvSpPr>
          <p:cNvPr id="34820" name="Rectangle 4"/>
          <p:cNvSpPr>
            <a:spLocks noGrp="1" noChangeArrowheads="1"/>
          </p:cNvSpPr>
          <p:nvPr>
            <p:ph type="ftr" sz="quarter" idx="2"/>
          </p:nvPr>
        </p:nvSpPr>
        <p:spPr bwMode="auto">
          <a:xfrm>
            <a:off x="0" y="9320213"/>
            <a:ext cx="2870200" cy="490537"/>
          </a:xfrm>
          <a:prstGeom prst="rect">
            <a:avLst/>
          </a:prstGeom>
          <a:noFill/>
          <a:ln w="9525">
            <a:noFill/>
            <a:miter lim="800000"/>
            <a:headEnd/>
            <a:tailEnd/>
          </a:ln>
          <a:effectLst/>
        </p:spPr>
        <p:txBody>
          <a:bodyPr vert="horz" wrap="square" lIns="90148" tIns="45073" rIns="90148" bIns="45073" numCol="1" anchor="b" anchorCtr="0" compatLnSpc="1">
            <a:prstTxWarp prst="textNoShape">
              <a:avLst/>
            </a:prstTxWarp>
          </a:bodyPr>
          <a:lstStyle>
            <a:lvl1pPr algn="l" defTabSz="901700">
              <a:defRPr sz="1200" b="0"/>
            </a:lvl1pPr>
          </a:lstStyle>
          <a:p>
            <a:pPr>
              <a:defRPr/>
            </a:pPr>
            <a:endParaRPr lang="en-US"/>
          </a:p>
        </p:txBody>
      </p:sp>
      <p:sp>
        <p:nvSpPr>
          <p:cNvPr id="34821" name="Rectangle 5"/>
          <p:cNvSpPr>
            <a:spLocks noGrp="1" noChangeArrowheads="1"/>
          </p:cNvSpPr>
          <p:nvPr>
            <p:ph type="sldNum" sz="quarter" idx="3"/>
          </p:nvPr>
        </p:nvSpPr>
        <p:spPr bwMode="auto">
          <a:xfrm>
            <a:off x="3752850" y="9320213"/>
            <a:ext cx="2870200" cy="490537"/>
          </a:xfrm>
          <a:prstGeom prst="rect">
            <a:avLst/>
          </a:prstGeom>
          <a:noFill/>
          <a:ln w="9525">
            <a:noFill/>
            <a:miter lim="800000"/>
            <a:headEnd/>
            <a:tailEnd/>
          </a:ln>
          <a:effectLst/>
        </p:spPr>
        <p:txBody>
          <a:bodyPr vert="horz" wrap="square" lIns="90148" tIns="45073" rIns="90148" bIns="45073" numCol="1" anchor="b" anchorCtr="0" compatLnSpc="1">
            <a:prstTxWarp prst="textNoShape">
              <a:avLst/>
            </a:prstTxWarp>
          </a:bodyPr>
          <a:lstStyle>
            <a:lvl1pPr algn="r" defTabSz="901700">
              <a:defRPr sz="1200" b="0"/>
            </a:lvl1pPr>
          </a:lstStyle>
          <a:p>
            <a:pPr>
              <a:defRPr/>
            </a:pPr>
            <a:fld id="{CF11CC38-578D-C54E-8A46-E2D0BB92C89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70200" cy="490538"/>
          </a:xfrm>
          <a:prstGeom prst="rect">
            <a:avLst/>
          </a:prstGeom>
          <a:noFill/>
          <a:ln w="9525">
            <a:noFill/>
            <a:miter lim="800000"/>
            <a:headEnd/>
            <a:tailEnd/>
          </a:ln>
          <a:effectLst/>
        </p:spPr>
        <p:txBody>
          <a:bodyPr vert="horz" wrap="square" lIns="90148" tIns="45073" rIns="90148" bIns="45073" numCol="1" anchor="t" anchorCtr="0" compatLnSpc="1">
            <a:prstTxWarp prst="textNoShape">
              <a:avLst/>
            </a:prstTxWarp>
          </a:bodyPr>
          <a:lstStyle>
            <a:lvl1pPr algn="l" defTabSz="901700">
              <a:defRPr sz="1200" b="0"/>
            </a:lvl1pPr>
          </a:lstStyle>
          <a:p>
            <a:pPr>
              <a:defRPr/>
            </a:pPr>
            <a:endParaRPr lang="en-US"/>
          </a:p>
        </p:txBody>
      </p:sp>
      <p:sp>
        <p:nvSpPr>
          <p:cNvPr id="36867" name="Rectangle 3"/>
          <p:cNvSpPr>
            <a:spLocks noGrp="1" noChangeArrowheads="1"/>
          </p:cNvSpPr>
          <p:nvPr>
            <p:ph type="dt" idx="1"/>
          </p:nvPr>
        </p:nvSpPr>
        <p:spPr bwMode="auto">
          <a:xfrm>
            <a:off x="3752850" y="0"/>
            <a:ext cx="2870200" cy="490538"/>
          </a:xfrm>
          <a:prstGeom prst="rect">
            <a:avLst/>
          </a:prstGeom>
          <a:noFill/>
          <a:ln w="9525">
            <a:noFill/>
            <a:miter lim="800000"/>
            <a:headEnd/>
            <a:tailEnd/>
          </a:ln>
          <a:effectLst/>
        </p:spPr>
        <p:txBody>
          <a:bodyPr vert="horz" wrap="square" lIns="90148" tIns="45073" rIns="90148" bIns="45073" numCol="1" anchor="t" anchorCtr="0" compatLnSpc="1">
            <a:prstTxWarp prst="textNoShape">
              <a:avLst/>
            </a:prstTxWarp>
          </a:bodyPr>
          <a:lstStyle>
            <a:lvl1pPr algn="r" defTabSz="901700">
              <a:defRPr sz="1200" b="0"/>
            </a:lvl1pPr>
          </a:lstStyle>
          <a:p>
            <a:pPr>
              <a:defRPr/>
            </a:pPr>
            <a:endParaRPr lang="en-US"/>
          </a:p>
        </p:txBody>
      </p:sp>
      <p:sp>
        <p:nvSpPr>
          <p:cNvPr id="14340" name="Rectangle 4"/>
          <p:cNvSpPr>
            <a:spLocks noGrp="1" noRot="1" noChangeAspect="1" noChangeArrowheads="1" noTextEdit="1"/>
          </p:cNvSpPr>
          <p:nvPr>
            <p:ph type="sldImg" idx="2"/>
          </p:nvPr>
        </p:nvSpPr>
        <p:spPr bwMode="auto">
          <a:xfrm>
            <a:off x="657225" y="735013"/>
            <a:ext cx="5314950" cy="3679825"/>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884238" y="4659313"/>
            <a:ext cx="4854575" cy="4416425"/>
          </a:xfrm>
          <a:prstGeom prst="rect">
            <a:avLst/>
          </a:prstGeom>
          <a:noFill/>
          <a:ln w="9525">
            <a:noFill/>
            <a:miter lim="800000"/>
            <a:headEnd/>
            <a:tailEnd/>
          </a:ln>
          <a:effectLst/>
        </p:spPr>
        <p:txBody>
          <a:bodyPr vert="horz" wrap="square" lIns="90148" tIns="45073" rIns="90148" bIns="45073" numCol="1" anchor="t" anchorCtr="0" compatLnSpc="1">
            <a:prstTxWarp prst="textNoShape">
              <a:avLst/>
            </a:prstTxWarp>
          </a:bodyPr>
          <a:lstStyle/>
          <a:p>
            <a:pPr lvl="0"/>
            <a:r>
              <a:rPr lang="en-US" noProof="0"/>
              <a:t>Haga clic para modificar el estilo de texto del patrón</a:t>
            </a:r>
          </a:p>
          <a:p>
            <a:pPr lvl="1"/>
            <a:r>
              <a:rPr lang="en-US" noProof="0"/>
              <a:t>Segundo nivel</a:t>
            </a:r>
          </a:p>
          <a:p>
            <a:pPr lvl="2"/>
            <a:r>
              <a:rPr lang="en-US" noProof="0"/>
              <a:t>Tercer nivel</a:t>
            </a:r>
          </a:p>
          <a:p>
            <a:pPr lvl="3"/>
            <a:r>
              <a:rPr lang="en-US" noProof="0"/>
              <a:t>Cuarto nivel</a:t>
            </a:r>
          </a:p>
          <a:p>
            <a:pPr lvl="4"/>
            <a:r>
              <a:rPr lang="en-US" noProof="0"/>
              <a:t>Quinto nivel</a:t>
            </a:r>
          </a:p>
        </p:txBody>
      </p:sp>
      <p:sp>
        <p:nvSpPr>
          <p:cNvPr id="36870" name="Rectangle 6"/>
          <p:cNvSpPr>
            <a:spLocks noGrp="1" noChangeArrowheads="1"/>
          </p:cNvSpPr>
          <p:nvPr>
            <p:ph type="ftr" sz="quarter" idx="4"/>
          </p:nvPr>
        </p:nvSpPr>
        <p:spPr bwMode="auto">
          <a:xfrm>
            <a:off x="0" y="9320213"/>
            <a:ext cx="2870200" cy="490537"/>
          </a:xfrm>
          <a:prstGeom prst="rect">
            <a:avLst/>
          </a:prstGeom>
          <a:noFill/>
          <a:ln w="9525">
            <a:noFill/>
            <a:miter lim="800000"/>
            <a:headEnd/>
            <a:tailEnd/>
          </a:ln>
          <a:effectLst/>
        </p:spPr>
        <p:txBody>
          <a:bodyPr vert="horz" wrap="square" lIns="90148" tIns="45073" rIns="90148" bIns="45073" numCol="1" anchor="b" anchorCtr="0" compatLnSpc="1">
            <a:prstTxWarp prst="textNoShape">
              <a:avLst/>
            </a:prstTxWarp>
          </a:bodyPr>
          <a:lstStyle>
            <a:lvl1pPr algn="l" defTabSz="901700">
              <a:defRPr sz="1200" b="0"/>
            </a:lvl1pPr>
          </a:lstStyle>
          <a:p>
            <a:pPr>
              <a:defRPr/>
            </a:pPr>
            <a:endParaRPr lang="en-US"/>
          </a:p>
        </p:txBody>
      </p:sp>
      <p:sp>
        <p:nvSpPr>
          <p:cNvPr id="36871" name="Rectangle 7"/>
          <p:cNvSpPr>
            <a:spLocks noGrp="1" noChangeArrowheads="1"/>
          </p:cNvSpPr>
          <p:nvPr>
            <p:ph type="sldNum" sz="quarter" idx="5"/>
          </p:nvPr>
        </p:nvSpPr>
        <p:spPr bwMode="auto">
          <a:xfrm>
            <a:off x="3752850" y="9320213"/>
            <a:ext cx="2870200" cy="490537"/>
          </a:xfrm>
          <a:prstGeom prst="rect">
            <a:avLst/>
          </a:prstGeom>
          <a:noFill/>
          <a:ln w="9525">
            <a:noFill/>
            <a:miter lim="800000"/>
            <a:headEnd/>
            <a:tailEnd/>
          </a:ln>
          <a:effectLst/>
        </p:spPr>
        <p:txBody>
          <a:bodyPr vert="horz" wrap="square" lIns="90148" tIns="45073" rIns="90148" bIns="45073" numCol="1" anchor="b" anchorCtr="0" compatLnSpc="1">
            <a:prstTxWarp prst="textNoShape">
              <a:avLst/>
            </a:prstTxWarp>
          </a:bodyPr>
          <a:lstStyle>
            <a:lvl1pPr algn="r" defTabSz="901700">
              <a:defRPr sz="1200" b="0"/>
            </a:lvl1pPr>
          </a:lstStyle>
          <a:p>
            <a:pPr>
              <a:defRPr/>
            </a:pPr>
            <a:fld id="{99932AF6-7892-9D45-81B5-FB8382B0AE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0A878ED-B222-7541-9EDF-1630C049EB06}" type="slidenum">
              <a:rPr lang="es-ES"/>
              <a:pPr/>
              <a:t>1</a:t>
            </a:fld>
            <a:endParaRPr lang="es-E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s-ES_tradnl"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p:spPr>
        <p:txBody>
          <a:bodyPr/>
          <a:lstStyle/>
          <a:p>
            <a:endParaRPr lang="es-ES" dirty="0" smtClean="0">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572601F-18C0-EA4D-838B-CF7376115B11}" type="slidenum">
              <a:rPr lang="es-ES"/>
              <a:pPr/>
              <a:t>11</a:t>
            </a:fld>
            <a:endParaRPr lang="es-E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9932AF6-7892-9D45-81B5-FB8382B0AEE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9932AF6-7892-9D45-81B5-FB8382B0AEE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9932AF6-7892-9D45-81B5-FB8382B0AEE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9932AF6-7892-9D45-81B5-FB8382B0AEE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Explanation of the last statement: A merchant line that does not destroy the price difference may charge for almost the price difference. If</a:t>
            </a:r>
            <a:r>
              <a:rPr lang="en-US" baseline="0" dirty="0" smtClean="0"/>
              <a:t> the line is well economically justified, this may be much more than the cost of the line. Under cost-of-service regulation the network users only pay for the cost of the line. </a:t>
            </a:r>
            <a:endParaRPr lang="en-US" dirty="0"/>
          </a:p>
        </p:txBody>
      </p:sp>
      <p:sp>
        <p:nvSpPr>
          <p:cNvPr id="4" name="Slide Number Placeholder 3"/>
          <p:cNvSpPr>
            <a:spLocks noGrp="1"/>
          </p:cNvSpPr>
          <p:nvPr>
            <p:ph type="sldNum" sz="quarter" idx="10"/>
          </p:nvPr>
        </p:nvSpPr>
        <p:spPr/>
        <p:txBody>
          <a:bodyPr/>
          <a:lstStyle/>
          <a:p>
            <a:pPr>
              <a:defRPr/>
            </a:pPr>
            <a:fld id="{99932AF6-7892-9D45-81B5-FB8382B0AEE5}"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4B816D6-142A-C14C-9EFE-71E5A80713A0}" type="slidenum">
              <a:rPr lang="en-US"/>
              <a:pPr/>
              <a:t>17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lIns="90187" tIns="45094" rIns="90187" bIns="45094"/>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52981F6-B3AD-BB41-A618-CF007458C73C}" type="slidenum">
              <a:rPr lang="en-US"/>
              <a:pPr/>
              <a:t>20</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lIns="90187" tIns="45094" rIns="90187" bIns="45094"/>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excellent source of information on this topic is the EU REALISEGRID</a:t>
            </a:r>
            <a:r>
              <a:rPr lang="en-US" baseline="0" dirty="0" smtClean="0"/>
              <a:t> project.</a:t>
            </a:r>
          </a:p>
        </p:txBody>
      </p:sp>
      <p:sp>
        <p:nvSpPr>
          <p:cNvPr id="4" name="Slide Number Placeholder 3"/>
          <p:cNvSpPr>
            <a:spLocks noGrp="1"/>
          </p:cNvSpPr>
          <p:nvPr>
            <p:ph type="sldNum" sz="quarter" idx="10"/>
          </p:nvPr>
        </p:nvSpPr>
        <p:spPr/>
        <p:txBody>
          <a:bodyPr/>
          <a:lstStyle/>
          <a:p>
            <a:pPr>
              <a:defRPr/>
            </a:pPr>
            <a:fld id="{99932AF6-7892-9D45-81B5-FB8382B0AEE5}"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4B816D6-142A-C14C-9EFE-71E5A80713A0}" type="slidenum">
              <a:rPr lang="en-US"/>
              <a:pPr/>
              <a:t>2</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lIns="90187" tIns="45094" rIns="90187" bIns="45094"/>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a:ln/>
        </p:spPr>
      </p:sp>
      <p:sp>
        <p:nvSpPr>
          <p:cNvPr id="66563" name="Notes Placeholder 2"/>
          <p:cNvSpPr>
            <a:spLocks noGrp="1"/>
          </p:cNvSpPr>
          <p:nvPr>
            <p:ph type="body" idx="1"/>
          </p:nvPr>
        </p:nvSpPr>
        <p:spPr>
          <a:noFill/>
          <a:ln/>
        </p:spPr>
        <p:txBody>
          <a:bodyPr/>
          <a:lstStyle/>
          <a:p>
            <a:pPr>
              <a:lnSpc>
                <a:spcPct val="80000"/>
              </a:lnSpc>
            </a:pPr>
            <a:r>
              <a:rPr lang="en-US" sz="1000" b="1" dirty="0" smtClean="0"/>
              <a:t>Results of the TRANS-CSP Study. The TRANS-CSP study focuses on the interconnection of the electricity grid of Europe, the Middle East and North Africa (EUMENA) with the purpose of supplying about 15 % of the European electricity demand by solar energy imports from the South by the year 2050. The conventional electricity grid is not capable of transferring large amounts of electricity over long distances. Therefore, a combination of the conventional alternate current (AC) grid with High Voltage Direct Current (HVDC) transmission technologies will be used in such a Trans- European electricity scheme. Figure 1 shows three examples of interconnections that could be </a:t>
            </a:r>
            <a:r>
              <a:rPr lang="en-US" sz="1000" b="1" dirty="0" err="1" smtClean="0"/>
              <a:t>realised</a:t>
            </a:r>
            <a:r>
              <a:rPr lang="en-US" sz="1000" b="1" dirty="0" smtClean="0"/>
              <a:t> without causing major environmental impacts.  There are several good reasons for such a transmission scheme:  the huge solar energy potential of MENA can easily produce 700 </a:t>
            </a:r>
            <a:r>
              <a:rPr lang="en-US" sz="1000" b="1" dirty="0" err="1" smtClean="0"/>
              <a:t>TWh/y</a:t>
            </a:r>
            <a:r>
              <a:rPr lang="en-US" sz="1000" b="1" dirty="0" smtClean="0"/>
              <a:t> in 2050 for export, reducing significantly the European CO2-emissions,  concentrating solar power plants in MENA provide around the clock firm capacity for base load, intermediate load and peak load and can complement the European renewable energy mix to provide secured power supply,  a well balanced mix of national and imported renewable energy will reduce the dependency on energy imports in Europe and provide a basis for economic development in MENA,   transmission losses of roughly 15 % (e.g. from Southern Algeria to Central Europe) are overcompensated by 300 % annual solar irradiance in MENA,   electricity from solar thermal power plants will become the least cost option for electricity in MENA, a well balanced mix of </a:t>
            </a:r>
            <a:r>
              <a:rPr lang="en-US" sz="1000" b="1" dirty="0" err="1" smtClean="0"/>
              <a:t>renewables</a:t>
            </a:r>
            <a:r>
              <a:rPr lang="en-US" sz="1000" b="1" dirty="0" smtClean="0"/>
              <a:t> is the only guarantor for stable electricity prices,    import solar electricity can be used in Europe for firm power capacity and to generate hydrogen as fuel for the transport sector. The TRANS-CSP study provides a first information base for the political framework that is required for the initiation and </a:t>
            </a:r>
            <a:r>
              <a:rPr lang="en-US" sz="1000" b="1" dirty="0" err="1" smtClean="0"/>
              <a:t>realisation</a:t>
            </a:r>
            <a:r>
              <a:rPr lang="en-US" sz="1000" b="1" dirty="0" smtClean="0"/>
              <a:t> of such a scheme. It quantifies the available solar energy resources and the expected cost of import solar electricity, a scenario of integration into the European power sector until 2050, and shows the environmental and socio-economic impacts of such a large scale infrastructure.   3 </a:t>
            </a:r>
            <a:r>
              <a:rPr lang="en-US" sz="1000" b="1" dirty="0" err="1" smtClean="0"/>
              <a:t>x</a:t>
            </a:r>
            <a:r>
              <a:rPr lang="en-US" sz="1000" b="1" dirty="0" smtClean="0"/>
              <a:t> 5 GW </a:t>
            </a:r>
            <a:r>
              <a:rPr lang="en-US" sz="1000" b="1" dirty="0" err="1" smtClean="0"/>
              <a:t>x</a:t>
            </a:r>
            <a:r>
              <a:rPr lang="en-US" sz="1000" b="1" dirty="0" smtClean="0"/>
              <a:t> 7000 </a:t>
            </a:r>
            <a:r>
              <a:rPr lang="en-US" sz="1000" b="1" dirty="0" err="1" smtClean="0"/>
              <a:t>h/y</a:t>
            </a:r>
            <a:r>
              <a:rPr lang="en-US" sz="1000" b="1" dirty="0" smtClean="0"/>
              <a:t>= 105 </a:t>
            </a:r>
            <a:r>
              <a:rPr lang="en-US" sz="1000" b="1" dirty="0" err="1" smtClean="0"/>
              <a:t>TWh/y</a:t>
            </a:r>
            <a:r>
              <a:rPr lang="en-US" sz="1000" b="1" dirty="0" smtClean="0"/>
              <a:t>  Figure 1: Three exemplary HVDC interconnection lines for the export of solar electricity from concentrating solar power plants from North Africa to Europe   Figure 2: Electricity supply scenario for EU 30 including solar electricity imports from Northern Africa. </a:t>
            </a:r>
            <a:endParaRPr lang="en-US" sz="1000" dirty="0" smtClean="0"/>
          </a:p>
        </p:txBody>
      </p:sp>
      <p:sp>
        <p:nvSpPr>
          <p:cNvPr id="66564" name="Slide Number Placeholder 3"/>
          <p:cNvSpPr>
            <a:spLocks noGrp="1"/>
          </p:cNvSpPr>
          <p:nvPr>
            <p:ph type="sldNum" sz="quarter" idx="5"/>
          </p:nvPr>
        </p:nvSpPr>
        <p:spPr>
          <a:noFill/>
        </p:spPr>
        <p:txBody>
          <a:bodyPr/>
          <a:lstStyle/>
          <a:p>
            <a:fld id="{9936CE43-273E-BA40-BB77-E1216AA2B152}" type="slidenum">
              <a:rPr lang="en-US" smtClean="0">
                <a:latin typeface="Times New Roman" pitchFamily="-108" charset="0"/>
              </a:rPr>
              <a:pPr/>
              <a:t>22</a:t>
            </a:fld>
            <a:endParaRPr lang="en-US" smtClean="0">
              <a:latin typeface="Times New Roman" pitchFamily="-10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a:ln/>
        </p:spPr>
      </p:sp>
      <p:sp>
        <p:nvSpPr>
          <p:cNvPr id="68611" name="Notes Placeholder 2"/>
          <p:cNvSpPr>
            <a:spLocks noGrp="1"/>
          </p:cNvSpPr>
          <p:nvPr>
            <p:ph type="body" idx="1"/>
          </p:nvPr>
        </p:nvSpPr>
        <p:spPr>
          <a:noFill/>
          <a:ln/>
        </p:spPr>
        <p:txBody>
          <a:bodyPr/>
          <a:lstStyle/>
          <a:p>
            <a:pPr>
              <a:lnSpc>
                <a:spcPct val="80000"/>
              </a:lnSpc>
            </a:pPr>
            <a:r>
              <a:rPr lang="en-US" sz="1000" dirty="0" smtClean="0"/>
              <a:t>Results of the TRANS-CSP Study. The TRANS-CSP study focuses on the interconnection of the electricity grid of Europe, the Middle East and North Africa (EUMENA) with the purpose of supplying about 15 % of the European electricity demand by solar energy imports from the South by the year 2050. The conventional electricity grid is not capable of transferring large amounts of electricity over long distances. Therefore, a combination of the conventional alternate current (AC) grid with High Voltage Direct Current (HVDC) transmission technologies will be used in such a Trans- European electricity scheme. Figure 1 shows three examples of interconnections that could be </a:t>
            </a:r>
            <a:r>
              <a:rPr lang="en-US" sz="1000" dirty="0" err="1" smtClean="0"/>
              <a:t>realised</a:t>
            </a:r>
            <a:r>
              <a:rPr lang="en-US" sz="1000" dirty="0" smtClean="0"/>
              <a:t> without causing major environmental impacts.  There are several good reasons for such a transmission scheme:  the huge solar energy potential of MENA can easily produce 700 </a:t>
            </a:r>
            <a:r>
              <a:rPr lang="en-US" sz="1000" dirty="0" err="1" smtClean="0"/>
              <a:t>TWh/y</a:t>
            </a:r>
            <a:r>
              <a:rPr lang="en-US" sz="1000" dirty="0" smtClean="0"/>
              <a:t> in 2050 for export, reducing significantly the European CO2-emissions,  concentrating solar power plants in MENA provide around the clock firm capacity for base load, intermediate load and peak load and can complement the European renewable energy mix to provide secured power supply,  a well balanced mix of national and imported renewable energy will reduce the dependency on energy imports in Europe and provide a basis for economic development in MENA,   transmission losses of roughly 15 % (e.g. from Southern Algeria to Central Europe) are overcompensated by 300 % annual solar irradiance in MENA,   electricity from solar thermal power plants will become the least cost option for electricity in MENA, a well balanced mix of </a:t>
            </a:r>
            <a:r>
              <a:rPr lang="en-US" sz="1000" dirty="0" err="1" smtClean="0"/>
              <a:t>renewables</a:t>
            </a:r>
            <a:r>
              <a:rPr lang="en-US" sz="1000" dirty="0" smtClean="0"/>
              <a:t> is the only guarantor for stable electricity prices,    import solar electricity can be used in Europe for firm power capacity and to generate hydrogen as fuel for the transport sector. The TRANS-CSP study provides a first information base for the political framework that is required for the initiation and </a:t>
            </a:r>
            <a:r>
              <a:rPr lang="en-US" sz="1000" dirty="0" err="1" smtClean="0"/>
              <a:t>realisation</a:t>
            </a:r>
            <a:r>
              <a:rPr lang="en-US" sz="1000" dirty="0" smtClean="0"/>
              <a:t> of such a scheme. It quantifies the available solar energy resources and the expected cost of import solar electricity, a scenario of integration into the European power sector until 2050, and shows the environmental and socio-economic impacts of such a large scale infrastructure.   3 </a:t>
            </a:r>
            <a:r>
              <a:rPr lang="en-US" sz="1000" dirty="0" err="1" smtClean="0"/>
              <a:t>x</a:t>
            </a:r>
            <a:r>
              <a:rPr lang="en-US" sz="1000" dirty="0" smtClean="0"/>
              <a:t> 5 GW </a:t>
            </a:r>
            <a:r>
              <a:rPr lang="en-US" sz="1000" dirty="0" err="1" smtClean="0"/>
              <a:t>x</a:t>
            </a:r>
            <a:r>
              <a:rPr lang="en-US" sz="1000" dirty="0" smtClean="0"/>
              <a:t> 7000 </a:t>
            </a:r>
            <a:r>
              <a:rPr lang="en-US" sz="1000" dirty="0" err="1" smtClean="0"/>
              <a:t>h/y</a:t>
            </a:r>
            <a:r>
              <a:rPr lang="en-US" sz="1000" dirty="0" smtClean="0"/>
              <a:t>= 105 </a:t>
            </a:r>
            <a:r>
              <a:rPr lang="en-US" sz="1000" dirty="0" err="1" smtClean="0"/>
              <a:t>TWh/y</a:t>
            </a:r>
            <a:r>
              <a:rPr lang="en-US" sz="1000" dirty="0" smtClean="0"/>
              <a:t>  Figure 1: Three exemplary HVDC interconnection lines for the export of solar electricity from concentrating solar power plants from North Africa to Europe   Figure 2: Electricity supply scenario for EU 30 including solar electricity imports from Northern Africa. </a:t>
            </a:r>
          </a:p>
        </p:txBody>
      </p:sp>
      <p:sp>
        <p:nvSpPr>
          <p:cNvPr id="68612" name="Slide Number Placeholder 3"/>
          <p:cNvSpPr>
            <a:spLocks noGrp="1"/>
          </p:cNvSpPr>
          <p:nvPr>
            <p:ph type="sldNum" sz="quarter" idx="5"/>
          </p:nvPr>
        </p:nvSpPr>
        <p:spPr>
          <a:noFill/>
        </p:spPr>
        <p:txBody>
          <a:bodyPr/>
          <a:lstStyle/>
          <a:p>
            <a:fld id="{F91F8D29-F9F8-E841-B41D-1BDEC8047982}" type="slidenum">
              <a:rPr lang="en-US" smtClean="0">
                <a:latin typeface="Times New Roman" pitchFamily="-108" charset="0"/>
              </a:rPr>
              <a:pPr/>
              <a:t>23</a:t>
            </a:fld>
            <a:endParaRPr lang="en-US" smtClean="0">
              <a:latin typeface="Times New Roman" pitchFamily="-10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9932AF6-7892-9D45-81B5-FB8382B0AEE5}"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572601F-18C0-EA4D-838B-CF7376115B11}" type="slidenum">
              <a:rPr lang="es-ES"/>
              <a:pPr/>
              <a:t>27</a:t>
            </a:fld>
            <a:endParaRPr lang="es-E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572601F-18C0-EA4D-838B-CF7376115B11}" type="slidenum">
              <a:rPr lang="es-ES"/>
              <a:pPr/>
              <a:t>28</a:t>
            </a:fld>
            <a:endParaRPr lang="es-E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1F2A0BD-321D-DC4B-8D11-EE57AE5FF60E}" type="slidenum">
              <a:rPr lang="en-US"/>
              <a:pPr/>
              <a:t>29</a:t>
            </a:fld>
            <a:endParaRPr lang="en-US"/>
          </a:p>
        </p:txBody>
      </p:sp>
      <p:sp>
        <p:nvSpPr>
          <p:cNvPr id="140291" name="Rectangle 2"/>
          <p:cNvSpPr>
            <a:spLocks noGrp="1" noRot="1" noChangeAspect="1" noChangeArrowheads="1" noTextEdit="1"/>
          </p:cNvSpPr>
          <p:nvPr>
            <p:ph type="sldImg"/>
          </p:nvPr>
        </p:nvSpPr>
        <p:spPr>
          <a:xfrm>
            <a:off x="828675" y="854075"/>
            <a:ext cx="4967288" cy="3438525"/>
          </a:xfrm>
          <a:ln/>
        </p:spPr>
      </p:sp>
      <p:sp>
        <p:nvSpPr>
          <p:cNvPr id="140292" name="Rectangle 3"/>
          <p:cNvSpPr>
            <a:spLocks noGrp="1" noChangeArrowheads="1"/>
          </p:cNvSpPr>
          <p:nvPr>
            <p:ph type="body" idx="1"/>
          </p:nvPr>
        </p:nvSpPr>
        <p:spPr>
          <a:xfrm>
            <a:off x="879475" y="4675188"/>
            <a:ext cx="4864100" cy="4433887"/>
          </a:xfrm>
          <a:noFill/>
          <a:ln/>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52981F6-B3AD-BB41-A618-CF007458C73C}" type="slidenum">
              <a:rPr lang="en-US"/>
              <a:pPr/>
              <a:t>30</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lIns="90187" tIns="45094" rIns="90187" bIns="45094"/>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p:spPr>
        <p:txBody>
          <a:bodyPr/>
          <a:lstStyle/>
          <a:p>
            <a:endParaRPr lang="en-US">
              <a:latin typeface="Times New Roman" pitchFamily="-108" charset="0"/>
              <a:ea typeface="ＭＳ Ｐゴシック" pitchFamily="-108" charset="-128"/>
              <a:cs typeface="ＭＳ Ｐゴシック" pitchFamily="-108" charset="-128"/>
            </a:endParaRPr>
          </a:p>
        </p:txBody>
      </p:sp>
      <p:sp>
        <p:nvSpPr>
          <p:cNvPr id="36868" name="Slide Number Placeholder 3"/>
          <p:cNvSpPr>
            <a:spLocks noGrp="1"/>
          </p:cNvSpPr>
          <p:nvPr>
            <p:ph type="sldNum" sz="quarter" idx="5"/>
          </p:nvPr>
        </p:nvSpPr>
        <p:spPr>
          <a:noFill/>
        </p:spPr>
        <p:txBody>
          <a:bodyPr/>
          <a:lstStyle/>
          <a:p>
            <a:fld id="{763B947D-38D5-FA47-A29C-765AED8E60A5}" type="slidenum">
              <a:rPr lang="es-ES" smtClean="0">
                <a:latin typeface="Times New Roman" pitchFamily="-108" charset="0"/>
              </a:rPr>
              <a:pPr/>
              <a:t>32</a:t>
            </a:fld>
            <a:endParaRPr lang="es-ES" smtClean="0">
              <a:latin typeface="Times New Roman" pitchFamily="-10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572601F-18C0-EA4D-838B-CF7376115B11}" type="slidenum">
              <a:rPr lang="es-ES"/>
              <a:pPr/>
              <a:t>36</a:t>
            </a:fld>
            <a:endParaRPr lang="es-E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657225" y="735013"/>
            <a:ext cx="5314950" cy="3679825"/>
          </a:xfrm>
          <a:ln/>
        </p:spPr>
      </p:sp>
      <p:sp>
        <p:nvSpPr>
          <p:cNvPr id="102403" name="Rectangle 3"/>
          <p:cNvSpPr>
            <a:spLocks noGrp="1" noChangeArrowheads="1"/>
          </p:cNvSpPr>
          <p:nvPr>
            <p:ph type="body" idx="1"/>
          </p:nvPr>
        </p:nvSpPr>
        <p:spPr>
          <a:xfrm>
            <a:off x="884160" y="4659612"/>
            <a:ext cx="4854731" cy="4416131"/>
          </a:xfrm>
          <a:noFill/>
          <a:ln w="9525"/>
        </p:spPr>
        <p:txBody>
          <a:bodyPr/>
          <a:lstStyle/>
          <a:p>
            <a:pPr eaLnBrk="1" hangingPunct="1"/>
            <a:endParaRPr lang="es-ES" dirty="0">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655638" y="735013"/>
            <a:ext cx="5314950" cy="3679825"/>
          </a:xfrm>
          <a:ln/>
        </p:spPr>
      </p:sp>
      <p:sp>
        <p:nvSpPr>
          <p:cNvPr id="94211" name="Rectangle 3"/>
          <p:cNvSpPr>
            <a:spLocks noGrp="1" noChangeArrowheads="1"/>
          </p:cNvSpPr>
          <p:nvPr>
            <p:ph type="body" idx="1"/>
          </p:nvPr>
        </p:nvSpPr>
        <p:spPr>
          <a:xfrm>
            <a:off x="884160" y="4659612"/>
            <a:ext cx="4854731" cy="4416131"/>
          </a:xfrm>
          <a:noFill/>
          <a:ln w="9525"/>
        </p:spPr>
        <p:txBody>
          <a:bodyPr/>
          <a:lstStyle/>
          <a:p>
            <a:pPr defTabSz="866851" eaLnBrk="1" hangingPunct="1"/>
            <a:endParaRPr lang="en-US" dirty="0">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657225" y="735013"/>
            <a:ext cx="5314950" cy="3679825"/>
          </a:xfrm>
          <a:ln/>
        </p:spPr>
      </p:sp>
      <p:sp>
        <p:nvSpPr>
          <p:cNvPr id="100355" name="Rectangle 3"/>
          <p:cNvSpPr>
            <a:spLocks noGrp="1" noChangeArrowheads="1"/>
          </p:cNvSpPr>
          <p:nvPr>
            <p:ph type="body" idx="1"/>
          </p:nvPr>
        </p:nvSpPr>
        <p:spPr>
          <a:xfrm>
            <a:off x="884160" y="4658090"/>
            <a:ext cx="4854731" cy="4417652"/>
          </a:xfrm>
          <a:noFill/>
          <a:ln w="9525"/>
        </p:spPr>
        <p:txBody>
          <a:bodyPr/>
          <a:lstStyle/>
          <a:p>
            <a:pPr eaLnBrk="1" hangingPunct="1"/>
            <a:r>
              <a:rPr lang="es-ES">
                <a:latin typeface="Times New Roman" pitchFamily="-110" charset="0"/>
                <a:ea typeface="ＭＳ Ｐゴシック" pitchFamily="-110" charset="-128"/>
                <a:cs typeface="ＭＳ Ｐゴシック" pitchFamily="-110" charset="-128"/>
              </a:rPr>
              <a:t>BUILDING BLOCS: The electrical grids of Europe, North Africa, and the Middle East form different synchronous blocs. Western North Africa is already tied to Europe’s Union for the Co-ordination of Transmission of Electricity [yellow In 2009, Libya, Egypt, Jordan, Syria, and Lebanon [green] may join that bloc. Energizing existing linkages to Turkey [brown] would then close the Mediterranean Electricity Ring.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2038745-C848-D34E-9B34-E95737EBB92C}" type="slidenum">
              <a:rPr lang="en-US"/>
              <a:pPr/>
              <a:t>6</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s-ES"/>
              <a:t>From ETSO Adequacy Report 2010-2020, written in 2008. </a:t>
            </a:r>
          </a:p>
          <a:p>
            <a:r>
              <a:rPr lang="es-ES"/>
              <a:t>The networks represented by ETSO supply more than 490 million people with electric energy. The consumption of electric energy amounts to approx. 3200 TWh per year. The length of HV (400 and 220 kV) lines covered by ETSO is of more than 290 000 km.</a:t>
            </a:r>
          </a:p>
          <a:p>
            <a:r>
              <a:rPr lang="es-ES"/>
              <a:t>In 1999, ETSO was created as an association with ATSOI, UKTSOA, NORDEL and UCTE as founding association members. However, on 29 June 2001 ETSO became an International Association with direct membership of 32 independent TSO companies from the 15 countries of the European Union plus Norway and Switzerland. At the end of 2001 ETSO membership was enlarged to Slovenia and CENTREL countries as full and associate members respectively. The Czech Republic was admitted as full member in June 2003 and Hungary, Poland and Slovakia in 2004.The Estonian TSO has become ETSO Associate Member in September 2004 and the Lithuanian TSO in February 2005. The Rumanian TSO is ETSO Full Member since November 2004 and the Cyprus TSO since September 2005. The Lithuanian TSO has become Full Member in November 2005. The Estonian &amp; Latvian TSOs have been welcomed as Full Members in December 2005. Serbia, Bosnia Herzegovina, Croatia and FYROM are Associate Members of the Association. Bulgaria is Full Member since September 2007. </a:t>
            </a:r>
          </a:p>
          <a:p>
            <a:endParaRPr lang="es-ES"/>
          </a:p>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655638" y="735013"/>
            <a:ext cx="5314950" cy="3679825"/>
          </a:xfrm>
          <a:ln/>
        </p:spPr>
      </p:sp>
      <p:sp>
        <p:nvSpPr>
          <p:cNvPr id="94211" name="Rectangle 3"/>
          <p:cNvSpPr>
            <a:spLocks noGrp="1" noChangeArrowheads="1"/>
          </p:cNvSpPr>
          <p:nvPr>
            <p:ph type="body" idx="1"/>
          </p:nvPr>
        </p:nvSpPr>
        <p:spPr>
          <a:xfrm>
            <a:off x="884160" y="4659612"/>
            <a:ext cx="4854731" cy="4416131"/>
          </a:xfrm>
          <a:noFill/>
          <a:ln w="9525"/>
        </p:spPr>
        <p:txBody>
          <a:bodyPr/>
          <a:lstStyle/>
          <a:p>
            <a:pPr defTabSz="866851" eaLnBrk="1" hangingPunct="1"/>
            <a:r>
              <a:rPr lang="en-US" baseline="0" dirty="0" smtClean="0">
                <a:latin typeface="Times New Roman" pitchFamily="-110" charset="0"/>
                <a:ea typeface="ＭＳ Ｐゴシック" pitchFamily="-110" charset="-128"/>
                <a:cs typeface="ＭＳ Ｐゴシック" pitchFamily="-110" charset="-128"/>
              </a:rPr>
              <a:t>See </a:t>
            </a:r>
            <a:r>
              <a:rPr lang="en-US" sz="1200" baseline="0" dirty="0" smtClean="0"/>
              <a:t>http:// </a:t>
            </a:r>
            <a:r>
              <a:rPr lang="en-US" sz="1200" baseline="0" dirty="0" err="1" smtClean="0"/>
              <a:t>www.iso-rto.org</a:t>
            </a:r>
            <a:endParaRPr lang="en-US" sz="1200" baseline="0" dirty="0" smtClean="0"/>
          </a:p>
          <a:p>
            <a:pPr defTabSz="866851" eaLnBrk="1" hangingPunct="1"/>
            <a:endParaRPr lang="en-US" dirty="0">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C842261-2A34-C84D-A4EE-725C2E116A1C}" type="slidenum">
              <a:rPr lang="en-US"/>
              <a:pPr/>
              <a:t>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s-E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4B816D6-142A-C14C-9EFE-71E5A80713A0}" type="slidenum">
              <a:rPr lang="en-US"/>
              <a:pPr/>
              <a:t>9</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lIns="90187" tIns="45094" rIns="90187" bIns="45094"/>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a:clrChange>
              <a:clrFrom>
                <a:srgbClr val="C0C0C0"/>
              </a:clrFrom>
              <a:clrTo>
                <a:srgbClr val="C0C0C0">
                  <a:alpha val="0"/>
                </a:srgbClr>
              </a:clrTo>
            </a:clrChange>
          </a:blip>
          <a:srcRect/>
          <a:stretch>
            <a:fillRect/>
          </a:stretch>
        </p:blipFill>
        <p:spPr bwMode="auto">
          <a:xfrm>
            <a:off x="990600" y="1828800"/>
            <a:ext cx="8915400" cy="384175"/>
          </a:xfrm>
          <a:prstGeom prst="rect">
            <a:avLst/>
          </a:prstGeom>
          <a:noFill/>
          <a:ln w="9525">
            <a:noFill/>
            <a:miter lim="800000"/>
            <a:headEnd/>
            <a:tailEnd/>
          </a:ln>
        </p:spPr>
      </p:pic>
      <p:sp>
        <p:nvSpPr>
          <p:cNvPr id="736258" name="Rectangle 2"/>
          <p:cNvSpPr>
            <a:spLocks noGrp="1" noChangeArrowheads="1"/>
          </p:cNvSpPr>
          <p:nvPr>
            <p:ph type="ctrTitle"/>
          </p:nvPr>
        </p:nvSpPr>
        <p:spPr>
          <a:xfrm>
            <a:off x="495300" y="685800"/>
            <a:ext cx="9080500" cy="1143000"/>
          </a:xfrm>
        </p:spPr>
        <p:txBody>
          <a:bodyPr/>
          <a:lstStyle>
            <a:lvl1pPr>
              <a:defRPr/>
            </a:lvl1pPr>
          </a:lstStyle>
          <a:p>
            <a:r>
              <a:rPr lang="en-US"/>
              <a:t>Haga clic para modificar el estilo de título del patrón</a:t>
            </a:r>
          </a:p>
        </p:txBody>
      </p:sp>
      <p:sp>
        <p:nvSpPr>
          <p:cNvPr id="736259" name="Rectangle 3"/>
          <p:cNvSpPr>
            <a:spLocks noGrp="1" noChangeArrowheads="1"/>
          </p:cNvSpPr>
          <p:nvPr>
            <p:ph type="subTitle" idx="1"/>
          </p:nvPr>
        </p:nvSpPr>
        <p:spPr>
          <a:xfrm>
            <a:off x="2311400" y="3886200"/>
            <a:ext cx="6934200" cy="1771650"/>
          </a:xfrm>
        </p:spPr>
        <p:txBody>
          <a:bodyPr/>
          <a:lstStyle>
            <a:lvl1pPr marL="0" indent="0">
              <a:buFont typeface="Wingdings" pitchFamily="-108" charset="2"/>
              <a:buNone/>
              <a:defRPr>
                <a:latin typeface="Arial Black" pitchFamily="-108" charset="0"/>
              </a:defRPr>
            </a:lvl1pPr>
          </a:lstStyle>
          <a:p>
            <a:r>
              <a:rPr lang="en-US"/>
              <a:t>Haga clic para modificar el estilo de subtítulo del patrón</a:t>
            </a:r>
          </a:p>
        </p:txBody>
      </p:sp>
      <p:sp>
        <p:nvSpPr>
          <p:cNvPr id="5" name="Rectangle 4"/>
          <p:cNvSpPr>
            <a:spLocks noGrp="1" noChangeArrowheads="1"/>
          </p:cNvSpPr>
          <p:nvPr>
            <p:ph type="dt" sz="half" idx="10"/>
          </p:nvPr>
        </p:nvSpPr>
        <p:spPr>
          <a:xfrm>
            <a:off x="769938" y="6229350"/>
            <a:ext cx="2092325"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411538" y="6229350"/>
            <a:ext cx="3082925"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7154863" y="6229350"/>
            <a:ext cx="1981200" cy="514350"/>
          </a:xfrm>
        </p:spPr>
        <p:txBody>
          <a:bodyPr/>
          <a:lstStyle>
            <a:lvl1pPr>
              <a:defRPr>
                <a:solidFill>
                  <a:srgbClr val="5E574E"/>
                </a:solidFill>
              </a:defRPr>
            </a:lvl1pPr>
          </a:lstStyle>
          <a:p>
            <a:pPr>
              <a:defRPr/>
            </a:pPr>
            <a:fld id="{C07F1EBB-55BD-9E43-A460-0404A37F74C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201D19-5826-A34B-A432-454DE745101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9150" y="228600"/>
            <a:ext cx="2241550" cy="5829300"/>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39738" y="228600"/>
            <a:ext cx="6577012" cy="5829300"/>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F787DD-F230-FC46-8306-E851CD9AE1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3FA7F4-8B15-7C4E-B9B7-4205E1F816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1DD3E6-A1F6-6843-863D-6FDA2C4E29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95300" y="1885950"/>
            <a:ext cx="4352925"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5000625" y="1885950"/>
            <a:ext cx="4354513"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2550EA-8F71-784E-BE7D-42E836896F3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03CB5C-7D9C-754A-8413-AA57EC44A1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B8C8DE-2378-0B4C-871F-2B0C2CA167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6C6DCC-4C2E-194F-AB21-0099AA479D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BA9A93-946A-8148-AE43-1B96269291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1C7935-C50B-4F44-B2B3-DE686FC0BA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9738" y="228600"/>
            <a:ext cx="897096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Haga clic para modificar el estilo de título del patrón</a:t>
            </a:r>
          </a:p>
        </p:txBody>
      </p:sp>
      <p:sp>
        <p:nvSpPr>
          <p:cNvPr id="1027" name="Rectangle 3"/>
          <p:cNvSpPr>
            <a:spLocks noGrp="1" noChangeArrowheads="1"/>
          </p:cNvSpPr>
          <p:nvPr>
            <p:ph type="body" idx="1"/>
          </p:nvPr>
        </p:nvSpPr>
        <p:spPr bwMode="auto">
          <a:xfrm>
            <a:off x="495300" y="1885950"/>
            <a:ext cx="8859838"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p>
        </p:txBody>
      </p:sp>
      <p:sp>
        <p:nvSpPr>
          <p:cNvPr id="735236" name="Rectangle 4"/>
          <p:cNvSpPr>
            <a:spLocks noGrp="1" noChangeArrowheads="1"/>
          </p:cNvSpPr>
          <p:nvPr>
            <p:ph type="dt" sz="half" idx="2"/>
          </p:nvPr>
        </p:nvSpPr>
        <p:spPr bwMode="auto">
          <a:xfrm>
            <a:off x="468313"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50000"/>
              </a:spcBef>
              <a:defRPr sz="1400" b="0">
                <a:solidFill>
                  <a:schemeClr val="bg2"/>
                </a:solidFill>
                <a:latin typeface="Arial" pitchFamily="-108" charset="0"/>
              </a:defRPr>
            </a:lvl1pPr>
          </a:lstStyle>
          <a:p>
            <a:pPr>
              <a:defRPr/>
            </a:pPr>
            <a:endParaRPr lang="en-US"/>
          </a:p>
        </p:txBody>
      </p:sp>
      <p:sp>
        <p:nvSpPr>
          <p:cNvPr id="735237" name="Rectangle 5"/>
          <p:cNvSpPr>
            <a:spLocks noGrp="1" noChangeArrowheads="1"/>
          </p:cNvSpPr>
          <p:nvPr>
            <p:ph type="ftr" sz="quarter" idx="3"/>
          </p:nvPr>
        </p:nvSpPr>
        <p:spPr bwMode="auto">
          <a:xfrm>
            <a:off x="3384550" y="6229350"/>
            <a:ext cx="3136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b="0">
                <a:solidFill>
                  <a:schemeClr val="bg2"/>
                </a:solidFill>
                <a:latin typeface="Arial" pitchFamily="-108" charset="0"/>
              </a:defRPr>
            </a:lvl1pPr>
          </a:lstStyle>
          <a:p>
            <a:pPr>
              <a:defRPr/>
            </a:pPr>
            <a:endParaRPr lang="en-US"/>
          </a:p>
        </p:txBody>
      </p:sp>
      <p:sp>
        <p:nvSpPr>
          <p:cNvPr id="735238" name="Rectangle 6"/>
          <p:cNvSpPr>
            <a:spLocks noGrp="1" noChangeArrowheads="1"/>
          </p:cNvSpPr>
          <p:nvPr>
            <p:ph type="sldNum" sz="quarter" idx="4"/>
          </p:nvPr>
        </p:nvSpPr>
        <p:spPr bwMode="auto">
          <a:xfrm>
            <a:off x="7291388"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b="0">
                <a:solidFill>
                  <a:schemeClr val="bg2"/>
                </a:solidFill>
                <a:latin typeface="Arial" pitchFamily="-108" charset="0"/>
              </a:defRPr>
            </a:lvl1pPr>
          </a:lstStyle>
          <a:p>
            <a:pPr>
              <a:defRPr/>
            </a:pPr>
            <a:fld id="{34E7747D-9055-344E-82D5-AFEE515DEC4A}" type="slidenum">
              <a:rPr lang="en-US"/>
              <a:pPr>
                <a:defRPr/>
              </a:pPr>
              <a:t>‹#›</a:t>
            </a:fld>
            <a:endParaRPr lang="en-US"/>
          </a:p>
        </p:txBody>
      </p:sp>
      <p:pic>
        <p:nvPicPr>
          <p:cNvPr id="1031" name="Picture 7" descr="paint"/>
          <p:cNvPicPr>
            <a:picLocks noChangeAspect="1" noChangeArrowheads="1"/>
          </p:cNvPicPr>
          <p:nvPr/>
        </p:nvPicPr>
        <p:blipFill>
          <a:blip r:embed="rId13">
            <a:clrChange>
              <a:clrFrom>
                <a:srgbClr val="C0C0C0"/>
              </a:clrFrom>
              <a:clrTo>
                <a:srgbClr val="C0C0C0">
                  <a:alpha val="0"/>
                </a:srgbClr>
              </a:clrTo>
            </a:clrChange>
          </a:blip>
          <a:srcRect/>
          <a:stretch>
            <a:fillRect/>
          </a:stretch>
        </p:blipFill>
        <p:spPr bwMode="auto">
          <a:xfrm>
            <a:off x="990600" y="1314450"/>
            <a:ext cx="89154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rtl="0" eaLnBrk="0" fontAlgn="base" hangingPunct="0">
        <a:spcBef>
          <a:spcPct val="0"/>
        </a:spcBef>
        <a:spcAft>
          <a:spcPct val="0"/>
        </a:spcAft>
        <a:defRPr kumimoji="1" sz="4000">
          <a:solidFill>
            <a:schemeClr val="tx2"/>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kumimoji="1" sz="4000">
          <a:solidFill>
            <a:schemeClr val="tx2"/>
          </a:solidFill>
          <a:latin typeface="Arial Black"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kumimoji="1" sz="4000">
          <a:solidFill>
            <a:schemeClr val="tx2"/>
          </a:solidFill>
          <a:latin typeface="Arial Black"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kumimoji="1" sz="4000">
          <a:solidFill>
            <a:schemeClr val="tx2"/>
          </a:solidFill>
          <a:latin typeface="Arial Black"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kumimoji="1" sz="4000">
          <a:solidFill>
            <a:schemeClr val="tx2"/>
          </a:solidFill>
          <a:latin typeface="Arial Black" pitchFamily="-108" charset="0"/>
          <a:ea typeface="ＭＳ Ｐゴシック" pitchFamily="-108" charset="-128"/>
          <a:cs typeface="ＭＳ Ｐゴシック" pitchFamily="-108" charset="-128"/>
        </a:defRPr>
      </a:lvl5pPr>
      <a:lvl6pPr marL="457200" algn="l" rtl="0" eaLnBrk="0" fontAlgn="base" hangingPunct="0">
        <a:spcBef>
          <a:spcPct val="0"/>
        </a:spcBef>
        <a:spcAft>
          <a:spcPct val="0"/>
        </a:spcAft>
        <a:defRPr kumimoji="1" sz="4000">
          <a:solidFill>
            <a:schemeClr val="tx2"/>
          </a:solidFill>
          <a:latin typeface="Arial Black" pitchFamily="-108" charset="0"/>
        </a:defRPr>
      </a:lvl6pPr>
      <a:lvl7pPr marL="914400" algn="l" rtl="0" eaLnBrk="0" fontAlgn="base" hangingPunct="0">
        <a:spcBef>
          <a:spcPct val="0"/>
        </a:spcBef>
        <a:spcAft>
          <a:spcPct val="0"/>
        </a:spcAft>
        <a:defRPr kumimoji="1" sz="4000">
          <a:solidFill>
            <a:schemeClr val="tx2"/>
          </a:solidFill>
          <a:latin typeface="Arial Black" pitchFamily="-108" charset="0"/>
        </a:defRPr>
      </a:lvl7pPr>
      <a:lvl8pPr marL="1371600" algn="l" rtl="0" eaLnBrk="0" fontAlgn="base" hangingPunct="0">
        <a:spcBef>
          <a:spcPct val="0"/>
        </a:spcBef>
        <a:spcAft>
          <a:spcPct val="0"/>
        </a:spcAft>
        <a:defRPr kumimoji="1" sz="4000">
          <a:solidFill>
            <a:schemeClr val="tx2"/>
          </a:solidFill>
          <a:latin typeface="Arial Black" pitchFamily="-108" charset="0"/>
        </a:defRPr>
      </a:lvl8pPr>
      <a:lvl9pPr marL="1828800" algn="l" rtl="0" eaLnBrk="0" fontAlgn="base" hangingPunct="0">
        <a:spcBef>
          <a:spcPct val="0"/>
        </a:spcBef>
        <a:spcAft>
          <a:spcPct val="0"/>
        </a:spcAft>
        <a:defRPr kumimoji="1" sz="4000">
          <a:solidFill>
            <a:schemeClr val="tx2"/>
          </a:solidFill>
          <a:latin typeface="Arial Black" pitchFamily="-108" charset="0"/>
        </a:defRPr>
      </a:lvl9pPr>
    </p:titleStyle>
    <p:bodyStyle>
      <a:lvl1pPr marL="342900" indent="-342900" algn="l" rtl="0" eaLnBrk="0" fontAlgn="base" hangingPunct="0">
        <a:spcBef>
          <a:spcPct val="20000"/>
        </a:spcBef>
        <a:spcAft>
          <a:spcPct val="0"/>
        </a:spcAft>
        <a:buClr>
          <a:schemeClr val="accent2"/>
        </a:buClr>
        <a:buFont typeface="Wingdings" pitchFamily="-108" charset="2"/>
        <a:buChar char="q"/>
        <a:defRPr kumimoji="1"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lr>
          <a:schemeClr val="accent2"/>
        </a:buClr>
        <a:buFont typeface="Wingdings" pitchFamily="-108" charset="2"/>
        <a:buChar char="Ø"/>
        <a:defRPr kumimoji="1"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accent2"/>
        </a:buClr>
        <a:buFont typeface="Wingdings" pitchFamily="-108" charset="2"/>
        <a:buChar char="§"/>
        <a:defRPr kumimoji="1"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362" name="Rectangle 2051"/>
          <p:cNvSpPr>
            <a:spLocks noGrp="1" noChangeArrowheads="1"/>
          </p:cNvSpPr>
          <p:nvPr>
            <p:ph type="body" idx="1"/>
          </p:nvPr>
        </p:nvSpPr>
        <p:spPr>
          <a:xfrm>
            <a:off x="0" y="2590800"/>
            <a:ext cx="9906000" cy="1371600"/>
          </a:xfrm>
        </p:spPr>
        <p:txBody>
          <a:bodyPr/>
          <a:lstStyle/>
          <a:p>
            <a:pPr algn="ctr">
              <a:lnSpc>
                <a:spcPct val="90000"/>
              </a:lnSpc>
              <a:buFont typeface="Wingdings" pitchFamily="-108" charset="2"/>
              <a:buNone/>
            </a:pPr>
            <a:r>
              <a:rPr lang="es-ES" sz="4800" b="1" dirty="0" smtClean="0"/>
              <a:t>Revisiting transmission &amp; renewables</a:t>
            </a:r>
            <a:endParaRPr lang="es-ES" sz="3600" b="1" dirty="0" smtClean="0"/>
          </a:p>
          <a:p>
            <a:pPr>
              <a:lnSpc>
                <a:spcPct val="90000"/>
              </a:lnSpc>
              <a:buFont typeface="Wingdings" pitchFamily="-108" charset="2"/>
              <a:buNone/>
            </a:pPr>
            <a:endParaRPr lang="es-ES" sz="4000" b="1" dirty="0" smtClean="0"/>
          </a:p>
          <a:p>
            <a:pPr>
              <a:lnSpc>
                <a:spcPct val="90000"/>
              </a:lnSpc>
              <a:buFont typeface="Wingdings" pitchFamily="-108" charset="2"/>
              <a:buNone/>
            </a:pPr>
            <a:r>
              <a:rPr lang="es-ES" sz="4000" b="1" dirty="0" smtClean="0"/>
              <a:t>	</a:t>
            </a:r>
            <a:endParaRPr lang="es-ES" sz="2400" dirty="0" smtClean="0"/>
          </a:p>
        </p:txBody>
      </p:sp>
      <p:sp>
        <p:nvSpPr>
          <p:cNvPr id="15363" name="Text Box 2052"/>
          <p:cNvSpPr txBox="1">
            <a:spLocks noChangeArrowheads="1"/>
          </p:cNvSpPr>
          <p:nvPr/>
        </p:nvSpPr>
        <p:spPr bwMode="auto">
          <a:xfrm>
            <a:off x="0" y="5257800"/>
            <a:ext cx="9906000" cy="1692275"/>
          </a:xfrm>
          <a:prstGeom prst="rect">
            <a:avLst/>
          </a:prstGeom>
          <a:noFill/>
          <a:ln w="9525">
            <a:noFill/>
            <a:miter lim="800000"/>
            <a:headEnd/>
            <a:tailEnd/>
          </a:ln>
        </p:spPr>
        <p:txBody>
          <a:bodyPr anchor="ctr">
            <a:prstTxWarp prst="textNoShape">
              <a:avLst/>
            </a:prstTxWarp>
            <a:spAutoFit/>
          </a:bodyPr>
          <a:lstStyle/>
          <a:p>
            <a:r>
              <a:rPr lang="es-ES_tradnl" sz="3200" b="0" dirty="0">
                <a:solidFill>
                  <a:srgbClr val="000090"/>
                </a:solidFill>
                <a:latin typeface="Arial Black" pitchFamily="-108" charset="0"/>
              </a:rPr>
              <a:t>Ignacio J. Pérez-Arriaga</a:t>
            </a:r>
            <a:endParaRPr lang="es-ES_tradnl" sz="2800" b="0" dirty="0">
              <a:solidFill>
                <a:srgbClr val="000090"/>
              </a:solidFill>
              <a:latin typeface="Arial Black" pitchFamily="-108" charset="0"/>
            </a:endParaRPr>
          </a:p>
          <a:p>
            <a:r>
              <a:rPr lang="es-ES_tradnl" sz="2400" b="0" dirty="0">
                <a:solidFill>
                  <a:srgbClr val="000090"/>
                </a:solidFill>
                <a:latin typeface="Arial Black" pitchFamily="-108" charset="0"/>
              </a:rPr>
              <a:t>IIT, Comillas </a:t>
            </a:r>
            <a:r>
              <a:rPr lang="es-ES_tradnl" sz="2400" b="0" dirty="0" err="1">
                <a:solidFill>
                  <a:srgbClr val="000090"/>
                </a:solidFill>
                <a:latin typeface="Arial Black" pitchFamily="-108" charset="0"/>
              </a:rPr>
              <a:t>University</a:t>
            </a:r>
            <a:endParaRPr lang="es-ES_tradnl" sz="2400" b="0" dirty="0">
              <a:solidFill>
                <a:srgbClr val="000090"/>
              </a:solidFill>
              <a:latin typeface="Arial Black" pitchFamily="-108" charset="0"/>
            </a:endParaRPr>
          </a:p>
          <a:p>
            <a:r>
              <a:rPr lang="es-ES_tradnl" sz="2400" b="0" dirty="0">
                <a:solidFill>
                  <a:srgbClr val="000090"/>
                </a:solidFill>
                <a:latin typeface="Arial Black" pitchFamily="-108" charset="0"/>
              </a:rPr>
              <a:t>CEEPR, MIT</a:t>
            </a:r>
            <a:endParaRPr lang="es-ES_tradnl" sz="1900" dirty="0">
              <a:solidFill>
                <a:srgbClr val="000090"/>
              </a:solidFill>
            </a:endParaRPr>
          </a:p>
          <a:p>
            <a:endParaRPr lang="es-ES" sz="2400" dirty="0">
              <a:latin typeface="Tahoma" pitchFamily="-108" charset="0"/>
            </a:endParaRPr>
          </a:p>
        </p:txBody>
      </p:sp>
      <p:sp>
        <p:nvSpPr>
          <p:cNvPr id="15364" name="Text Box 2055"/>
          <p:cNvSpPr txBox="1">
            <a:spLocks noChangeArrowheads="1"/>
          </p:cNvSpPr>
          <p:nvPr/>
        </p:nvSpPr>
        <p:spPr bwMode="auto">
          <a:xfrm>
            <a:off x="0" y="152400"/>
            <a:ext cx="9906000" cy="2770188"/>
          </a:xfrm>
          <a:prstGeom prst="rect">
            <a:avLst/>
          </a:prstGeom>
          <a:noFill/>
          <a:ln w="9525">
            <a:noFill/>
            <a:miter lim="800000"/>
            <a:headEnd/>
            <a:tailEnd/>
          </a:ln>
        </p:spPr>
        <p:txBody>
          <a:bodyPr>
            <a:prstTxWarp prst="textNoShape">
              <a:avLst/>
            </a:prstTxWarp>
          </a:bodyPr>
          <a:lstStyle/>
          <a:p>
            <a:pPr>
              <a:lnSpc>
                <a:spcPct val="90000"/>
              </a:lnSpc>
              <a:spcBef>
                <a:spcPct val="50000"/>
              </a:spcBef>
            </a:pPr>
            <a:r>
              <a:rPr lang="en-US" sz="3400" dirty="0" smtClean="0">
                <a:solidFill>
                  <a:srgbClr val="000090"/>
                </a:solidFill>
                <a:latin typeface="Arial"/>
                <a:cs typeface="Arial"/>
              </a:rPr>
              <a:t>115</a:t>
            </a:r>
            <a:r>
              <a:rPr lang="en-US" sz="3400" baseline="30000" dirty="0" smtClean="0">
                <a:solidFill>
                  <a:srgbClr val="000090"/>
                </a:solidFill>
                <a:latin typeface="Arial"/>
                <a:cs typeface="Arial"/>
              </a:rPr>
              <a:t>th</a:t>
            </a:r>
            <a:r>
              <a:rPr lang="en-US" sz="3400" dirty="0" smtClean="0">
                <a:solidFill>
                  <a:srgbClr val="000090"/>
                </a:solidFill>
                <a:latin typeface="Arial"/>
                <a:cs typeface="Arial"/>
              </a:rPr>
              <a:t> New England Restructuring Roundtable</a:t>
            </a:r>
            <a:endParaRPr lang="en-US" sz="3400" dirty="0" smtClean="0">
              <a:solidFill>
                <a:srgbClr val="000090"/>
              </a:solidFill>
              <a:latin typeface="Arial"/>
              <a:ea typeface="Arial" pitchFamily="-110" charset="0"/>
              <a:cs typeface="Arial"/>
            </a:endParaRPr>
          </a:p>
          <a:p>
            <a:pPr>
              <a:lnSpc>
                <a:spcPct val="90000"/>
              </a:lnSpc>
              <a:spcBef>
                <a:spcPct val="50000"/>
              </a:spcBef>
            </a:pPr>
            <a:r>
              <a:rPr lang="en-US" sz="2800" dirty="0" smtClean="0">
                <a:solidFill>
                  <a:srgbClr val="000090"/>
                </a:solidFill>
                <a:latin typeface="Arial" pitchFamily="-110" charset="0"/>
                <a:ea typeface="Arial" pitchFamily="-110" charset="0"/>
                <a:cs typeface="Arial" pitchFamily="-110" charset="0"/>
              </a:rPr>
              <a:t>March 12, 2010</a:t>
            </a:r>
            <a:endParaRPr lang="es-ES" sz="2800" dirty="0">
              <a:solidFill>
                <a:srgbClr val="00009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82638" y="152400"/>
            <a:ext cx="8970962" cy="1143000"/>
          </a:xfrm>
        </p:spPr>
        <p:txBody>
          <a:bodyPr anchor="ctr"/>
          <a:lstStyle/>
          <a:p>
            <a:r>
              <a:rPr lang="es-ES" sz="3600" dirty="0" smtClean="0">
                <a:ea typeface="ＭＳ Ｐゴシック" pitchFamily="-110" charset="-128"/>
                <a:cs typeface="ＭＳ Ｐゴシック" pitchFamily="-110" charset="-128"/>
              </a:rPr>
              <a:t>The unrelenting transmission issues </a:t>
            </a:r>
            <a:r>
              <a:rPr lang="es-ES" sz="2800" i="1" dirty="0" smtClean="0">
                <a:latin typeface="Arial"/>
                <a:ea typeface="ＭＳ Ｐゴシック" pitchFamily="-110" charset="-128"/>
                <a:cs typeface="Arial"/>
              </a:rPr>
              <a:t>(even without renewables!!)</a:t>
            </a:r>
            <a:endParaRPr lang="es-ES" sz="3600" i="1" dirty="0" smtClean="0">
              <a:ea typeface="ＭＳ Ｐゴシック" pitchFamily="-110" charset="-128"/>
              <a:cs typeface="ＭＳ Ｐゴシック" pitchFamily="-110" charset="-128"/>
            </a:endParaRPr>
          </a:p>
        </p:txBody>
      </p:sp>
      <p:sp>
        <p:nvSpPr>
          <p:cNvPr id="36867" name="Rectangle 3"/>
          <p:cNvSpPr>
            <a:spLocks noGrp="1" noChangeArrowheads="1"/>
          </p:cNvSpPr>
          <p:nvPr>
            <p:ph type="body" idx="1"/>
          </p:nvPr>
        </p:nvSpPr>
        <p:spPr>
          <a:xfrm>
            <a:off x="685800" y="1865312"/>
            <a:ext cx="8915400" cy="4611688"/>
          </a:xfrm>
        </p:spPr>
        <p:txBody>
          <a:bodyPr/>
          <a:lstStyle/>
          <a:p>
            <a:r>
              <a:rPr lang="es-ES" dirty="0" smtClean="0">
                <a:ea typeface="ＭＳ Ｐゴシック" pitchFamily="-110" charset="-128"/>
                <a:cs typeface="ＭＳ Ｐゴシック" pitchFamily="-110" charset="-128"/>
              </a:rPr>
              <a:t>What projects? Geographical scope? Who decides? On what basis?</a:t>
            </a:r>
          </a:p>
          <a:p>
            <a:r>
              <a:rPr lang="es-ES" dirty="0" smtClean="0">
                <a:ea typeface="ＭＳ Ｐゴシック" pitchFamily="-110" charset="-128"/>
                <a:cs typeface="ＭＳ Ｐゴシック" pitchFamily="-110" charset="-128"/>
              </a:rPr>
              <a:t>How much return on investment? From tariffs? From contracts? From LMPs?</a:t>
            </a:r>
          </a:p>
          <a:p>
            <a:r>
              <a:rPr lang="es-ES" dirty="0" smtClean="0">
                <a:ea typeface="ＭＳ Ｐゴシック" pitchFamily="-110" charset="-128"/>
                <a:cs typeface="ＭＳ Ｐゴシック" pitchFamily="-110" charset="-128"/>
              </a:rPr>
              <a:t>Who pays? On what basis?</a:t>
            </a:r>
          </a:p>
          <a:p>
            <a:r>
              <a:rPr lang="es-ES" dirty="0" smtClean="0">
                <a:ea typeface="ＭＳ Ｐゴシック" pitchFamily="-110" charset="-128"/>
                <a:cs typeface="ＭＳ Ｐゴシック" pitchFamily="-110" charset="-128"/>
              </a:rPr>
              <a:t>Whose backyard?</a:t>
            </a:r>
          </a:p>
          <a:p>
            <a:r>
              <a:rPr lang="es-ES" dirty="0" smtClean="0">
                <a:ea typeface="ＭＳ Ｐゴシック" pitchFamily="-110" charset="-128"/>
                <a:cs typeface="ＭＳ Ｐゴシック" pitchFamily="-110" charset="-128"/>
              </a:rPr>
              <a:t>How much operational coordination is desirable?</a:t>
            </a:r>
          </a:p>
          <a:p>
            <a:pPr>
              <a:buNone/>
            </a:pPr>
            <a:endParaRPr lang="es-ES" b="1" dirty="0" smtClean="0">
              <a:solidFill>
                <a:srgbClr val="006699"/>
              </a:solidFill>
              <a:ea typeface="ＭＳ Ｐゴシック" pitchFamily="-110" charset="-128"/>
              <a:cs typeface="ＭＳ Ｐゴシック" pitchFamily="-110" charset="-128"/>
            </a:endParaRPr>
          </a:p>
          <a:p>
            <a:endParaRPr lang="es-ES" b="1" dirty="0" smtClean="0">
              <a:ea typeface="ＭＳ Ｐゴシック" pitchFamily="-110" charset="-128"/>
              <a:cs typeface="ＭＳ Ｐゴシック" pitchFamily="-11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09600" y="2209800"/>
            <a:ext cx="8705850" cy="2160588"/>
          </a:xfrm>
        </p:spPr>
        <p:txBody>
          <a:bodyPr anchor="ctr"/>
          <a:lstStyle/>
          <a:p>
            <a:pPr algn="ctr"/>
            <a:r>
              <a:rPr lang="en-US" sz="4800" dirty="0" smtClean="0">
                <a:sym typeface="Wingdings" pitchFamily="-108" charset="2"/>
              </a:rPr>
              <a:t>First… some theory</a:t>
            </a:r>
            <a:endParaRPr lang="en-US" sz="3600" dirty="0">
              <a:sym typeface="Wingdings" pitchFamily="-108" charset="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554038" y="228600"/>
            <a:ext cx="8970962" cy="1143000"/>
          </a:xfrm>
        </p:spPr>
        <p:txBody>
          <a:bodyPr anchor="ctr"/>
          <a:lstStyle/>
          <a:p>
            <a:r>
              <a:rPr lang="en-US" sz="3600" dirty="0" smtClean="0"/>
              <a:t>3</a:t>
            </a:r>
            <a:r>
              <a:rPr lang="en-US" sz="3600" dirty="0" smtClean="0"/>
              <a:t> </a:t>
            </a:r>
            <a:r>
              <a:rPr lang="en-US" sz="3600" dirty="0" smtClean="0"/>
              <a:t>d</a:t>
            </a:r>
            <a:r>
              <a:rPr lang="en-US" sz="3600" dirty="0" smtClean="0"/>
              <a:t>ilemmas in transmission</a:t>
            </a:r>
            <a:endParaRPr lang="en-US" dirty="0" smtClean="0"/>
          </a:p>
        </p:txBody>
      </p:sp>
      <p:sp>
        <p:nvSpPr>
          <p:cNvPr id="31747" name="Content Placeholder 2"/>
          <p:cNvSpPr>
            <a:spLocks noGrp="1"/>
          </p:cNvSpPr>
          <p:nvPr>
            <p:ph idx="1"/>
          </p:nvPr>
        </p:nvSpPr>
        <p:spPr>
          <a:xfrm>
            <a:off x="495300" y="1752600"/>
            <a:ext cx="9029700" cy="4171950"/>
          </a:xfrm>
        </p:spPr>
        <p:txBody>
          <a:bodyPr/>
          <a:lstStyle/>
          <a:p>
            <a:r>
              <a:rPr lang="en-US" sz="2400" b="1" dirty="0" smtClean="0"/>
              <a:t>Planning:</a:t>
            </a:r>
            <a:r>
              <a:rPr lang="en-US" sz="2400" dirty="0" smtClean="0"/>
              <a:t> Should transmission be planned with an ISO-like geographical scope or rather with an interconnection-wide scope?</a:t>
            </a:r>
            <a:endParaRPr lang="en-US" sz="1800" dirty="0" smtClean="0"/>
          </a:p>
          <a:p>
            <a:endParaRPr lang="en-US" sz="1050" dirty="0" smtClean="0"/>
          </a:p>
          <a:p>
            <a:r>
              <a:rPr lang="en-US" sz="2400" b="1" dirty="0" smtClean="0"/>
              <a:t>Cost allocation:</a:t>
            </a:r>
            <a:r>
              <a:rPr lang="en-US" sz="2400" dirty="0" smtClean="0"/>
              <a:t> In case long transmission lines are built to connect far away generation to major load centers: Should these network costs be charged to those generators? Also to the loads that have purchased this power? More broadly to all who “benefit”? Socialized?</a:t>
            </a:r>
          </a:p>
          <a:p>
            <a:endParaRPr lang="en-US" sz="1050" dirty="0" smtClean="0"/>
          </a:p>
          <a:p>
            <a:r>
              <a:rPr lang="en-US" sz="2400" b="1" dirty="0" smtClean="0"/>
              <a:t>Cost recovery:</a:t>
            </a:r>
            <a:r>
              <a:rPr lang="en-US" sz="2400" dirty="0" smtClean="0"/>
              <a:t> Should the initiative to build these lines be left to the incumbents? To any investor? Should some default investor be designated? How should the cost be recovered? </a:t>
            </a:r>
          </a:p>
          <a:p>
            <a:endParaRPr lang="en-US" dirty="0" smtClean="0"/>
          </a:p>
        </p:txBody>
      </p:sp>
      <p:sp>
        <p:nvSpPr>
          <p:cNvPr id="31748" name="Slide Number Placeholder 3"/>
          <p:cNvSpPr>
            <a:spLocks noGrp="1"/>
          </p:cNvSpPr>
          <p:nvPr>
            <p:ph type="sldNum" sz="quarter" idx="12"/>
          </p:nvPr>
        </p:nvSpPr>
        <p:spPr>
          <a:noFill/>
        </p:spPr>
        <p:txBody>
          <a:bodyPr/>
          <a:lstStyle/>
          <a:p>
            <a:fld id="{0F075567-628C-254E-8912-5D5A64356BD3}" type="slidenum">
              <a:rPr lang="en-US" smtClean="0"/>
              <a:pPr/>
              <a:t>12</a:t>
            </a:fld>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554038" y="228600"/>
            <a:ext cx="8970962" cy="1143000"/>
          </a:xfrm>
        </p:spPr>
        <p:txBody>
          <a:bodyPr anchor="ctr"/>
          <a:lstStyle/>
          <a:p>
            <a:r>
              <a:rPr lang="en-US" sz="3600" dirty="0" smtClean="0"/>
              <a:t>Facts &amp; principles</a:t>
            </a:r>
            <a:r>
              <a:rPr lang="en-US" dirty="0" smtClean="0"/>
              <a:t> </a:t>
            </a:r>
            <a:r>
              <a:rPr lang="en-US" sz="2800" i="1" dirty="0" smtClean="0">
                <a:latin typeface="Arial"/>
                <a:cs typeface="Arial"/>
              </a:rPr>
              <a:t>(1 of 3)</a:t>
            </a:r>
            <a:endParaRPr lang="en-US" dirty="0" smtClean="0"/>
          </a:p>
        </p:txBody>
      </p:sp>
      <p:sp>
        <p:nvSpPr>
          <p:cNvPr id="31747" name="Content Placeholder 2"/>
          <p:cNvSpPr>
            <a:spLocks noGrp="1"/>
          </p:cNvSpPr>
          <p:nvPr>
            <p:ph idx="1"/>
          </p:nvPr>
        </p:nvSpPr>
        <p:spPr>
          <a:xfrm>
            <a:off x="495300" y="1847850"/>
            <a:ext cx="9029700" cy="4171950"/>
          </a:xfrm>
        </p:spPr>
        <p:txBody>
          <a:bodyPr/>
          <a:lstStyle/>
          <a:p>
            <a:r>
              <a:rPr lang="en-US" sz="2400" dirty="0" smtClean="0"/>
              <a:t>Anticipated massive deployment of </a:t>
            </a:r>
            <a:r>
              <a:rPr lang="en-US" sz="2400" dirty="0" err="1" smtClean="0"/>
              <a:t>renewables</a:t>
            </a:r>
            <a:r>
              <a:rPr lang="en-US" sz="2400" dirty="0" smtClean="0"/>
              <a:t> is forcing transmission planners to look beyond the customary ISO-like range</a:t>
            </a:r>
            <a:endParaRPr lang="en-US" sz="2000" dirty="0" smtClean="0"/>
          </a:p>
          <a:p>
            <a:r>
              <a:rPr lang="en-US" sz="2400" dirty="0" smtClean="0"/>
              <a:t>About trade:</a:t>
            </a:r>
          </a:p>
          <a:p>
            <a:pPr lvl="1"/>
            <a:r>
              <a:rPr lang="en-US" sz="2200" dirty="0" smtClean="0"/>
              <a:t>When Chile exports fruit or wine the price of fruit &amp; wine rises in Chile for everybody (&amp; decreases in the importing country also for everybody) not just for the people involved in the transaction</a:t>
            </a:r>
          </a:p>
          <a:p>
            <a:pPr lvl="1"/>
            <a:r>
              <a:rPr lang="en-US" sz="2200" dirty="0" smtClean="0"/>
              <a:t>“Transmission charges should not depend on commercial transactions”</a:t>
            </a:r>
          </a:p>
          <a:p>
            <a:pPr>
              <a:buNone/>
            </a:pPr>
            <a:endParaRPr lang="en-US" dirty="0" smtClean="0"/>
          </a:p>
        </p:txBody>
      </p:sp>
      <p:sp>
        <p:nvSpPr>
          <p:cNvPr id="31748" name="Slide Number Placeholder 3"/>
          <p:cNvSpPr>
            <a:spLocks noGrp="1"/>
          </p:cNvSpPr>
          <p:nvPr>
            <p:ph type="sldNum" sz="quarter" idx="12"/>
          </p:nvPr>
        </p:nvSpPr>
        <p:spPr>
          <a:noFill/>
        </p:spPr>
        <p:txBody>
          <a:bodyPr/>
          <a:lstStyle/>
          <a:p>
            <a:fld id="{0F075567-628C-254E-8912-5D5A64356BD3}" type="slidenum">
              <a:rPr lang="en-US" smtClean="0"/>
              <a:pPr/>
              <a:t>13</a:t>
            </a:fld>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554038" y="228600"/>
            <a:ext cx="8970962" cy="1143000"/>
          </a:xfrm>
        </p:spPr>
        <p:txBody>
          <a:bodyPr anchor="ctr"/>
          <a:lstStyle/>
          <a:p>
            <a:r>
              <a:rPr lang="en-US" sz="3600" dirty="0" smtClean="0"/>
              <a:t>Facts &amp; principles</a:t>
            </a:r>
            <a:r>
              <a:rPr lang="en-US" dirty="0" smtClean="0"/>
              <a:t> </a:t>
            </a:r>
            <a:r>
              <a:rPr lang="en-US" sz="2800" i="1" dirty="0" smtClean="0">
                <a:latin typeface="Arial"/>
                <a:cs typeface="Arial"/>
              </a:rPr>
              <a:t>(2 of 3)</a:t>
            </a:r>
            <a:endParaRPr lang="en-US" dirty="0" smtClean="0"/>
          </a:p>
        </p:txBody>
      </p:sp>
      <p:sp>
        <p:nvSpPr>
          <p:cNvPr id="31747" name="Content Placeholder 2"/>
          <p:cNvSpPr>
            <a:spLocks noGrp="1"/>
          </p:cNvSpPr>
          <p:nvPr>
            <p:ph idx="1"/>
          </p:nvPr>
        </p:nvSpPr>
        <p:spPr>
          <a:xfrm>
            <a:off x="495300" y="1924050"/>
            <a:ext cx="9029700" cy="4171950"/>
          </a:xfrm>
        </p:spPr>
        <p:txBody>
          <a:bodyPr/>
          <a:lstStyle/>
          <a:p>
            <a:r>
              <a:rPr lang="en-US" sz="2400" dirty="0" smtClean="0"/>
              <a:t>An “economic” transmission investment is one that results in more benefits for the network users </a:t>
            </a:r>
            <a:r>
              <a:rPr lang="en-US" sz="2200" i="1" dirty="0" smtClean="0"/>
              <a:t>(or equivalently, in less incurred costs of supply)</a:t>
            </a:r>
            <a:r>
              <a:rPr lang="en-US" sz="2400" dirty="0" smtClean="0"/>
              <a:t> than the total cost of the investment</a:t>
            </a:r>
          </a:p>
          <a:p>
            <a:pPr lvl="1"/>
            <a:r>
              <a:rPr lang="en-US" sz="2200" dirty="0" smtClean="0"/>
              <a:t>Unless the margin “benefits – costs” is very large, an incorrect allocation of the cost </a:t>
            </a:r>
            <a:r>
              <a:rPr lang="en-US" sz="2200" i="1" dirty="0" smtClean="0"/>
              <a:t>(e.g. missing 50% of the beneficiaries)</a:t>
            </a:r>
            <a:r>
              <a:rPr lang="en-US" sz="2200" dirty="0" smtClean="0"/>
              <a:t> will create opposition in those who are told to pay</a:t>
            </a:r>
          </a:p>
          <a:p>
            <a:pPr>
              <a:buNone/>
            </a:pPr>
            <a:endParaRPr lang="en-US" sz="2200" dirty="0" smtClean="0"/>
          </a:p>
          <a:p>
            <a:endParaRPr lang="en-US" sz="2400" dirty="0" smtClean="0"/>
          </a:p>
        </p:txBody>
      </p:sp>
      <p:sp>
        <p:nvSpPr>
          <p:cNvPr id="31748" name="Slide Number Placeholder 3"/>
          <p:cNvSpPr>
            <a:spLocks noGrp="1"/>
          </p:cNvSpPr>
          <p:nvPr>
            <p:ph type="sldNum" sz="quarter" idx="12"/>
          </p:nvPr>
        </p:nvSpPr>
        <p:spPr>
          <a:noFill/>
        </p:spPr>
        <p:txBody>
          <a:bodyPr/>
          <a:lstStyle/>
          <a:p>
            <a:fld id="{0F075567-628C-254E-8912-5D5A64356BD3}" type="slidenum">
              <a:rPr lang="en-US" smtClean="0"/>
              <a:pPr/>
              <a:t>14</a:t>
            </a:fld>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554038" y="228600"/>
            <a:ext cx="8970962" cy="1143000"/>
          </a:xfrm>
        </p:spPr>
        <p:txBody>
          <a:bodyPr anchor="ctr"/>
          <a:lstStyle/>
          <a:p>
            <a:r>
              <a:rPr lang="en-US" sz="3600" dirty="0" smtClean="0"/>
              <a:t>Facts &amp; principles</a:t>
            </a:r>
            <a:r>
              <a:rPr lang="en-US" dirty="0" smtClean="0"/>
              <a:t> </a:t>
            </a:r>
            <a:r>
              <a:rPr lang="en-US" sz="2800" i="1" dirty="0" smtClean="0">
                <a:latin typeface="Arial"/>
                <a:cs typeface="Arial"/>
              </a:rPr>
              <a:t>(3 of 3)</a:t>
            </a:r>
            <a:endParaRPr lang="en-US" dirty="0" smtClean="0"/>
          </a:p>
        </p:txBody>
      </p:sp>
      <p:sp>
        <p:nvSpPr>
          <p:cNvPr id="31747" name="Content Placeholder 2"/>
          <p:cNvSpPr>
            <a:spLocks noGrp="1"/>
          </p:cNvSpPr>
          <p:nvPr>
            <p:ph idx="1"/>
          </p:nvPr>
        </p:nvSpPr>
        <p:spPr>
          <a:xfrm>
            <a:off x="495300" y="1771650"/>
            <a:ext cx="9029700" cy="4171950"/>
          </a:xfrm>
        </p:spPr>
        <p:txBody>
          <a:bodyPr/>
          <a:lstStyle/>
          <a:p>
            <a:r>
              <a:rPr lang="en-US" sz="2400" dirty="0" smtClean="0"/>
              <a:t>Differences in locational marginal prices (LMP) </a:t>
            </a:r>
            <a:r>
              <a:rPr lang="en-US" sz="2200" i="1" dirty="0" smtClean="0"/>
              <a:t>(or any contracts that are based on these differences)</a:t>
            </a:r>
            <a:r>
              <a:rPr lang="en-US" sz="2400" dirty="0" smtClean="0"/>
              <a:t> in general markedly under-recover </a:t>
            </a:r>
            <a:r>
              <a:rPr lang="en-US" sz="2200" i="1" dirty="0" smtClean="0"/>
              <a:t>(barely 20% of total)</a:t>
            </a:r>
            <a:r>
              <a:rPr lang="en-US" sz="2400" dirty="0" smtClean="0"/>
              <a:t> the transmission costs once the investment is in place</a:t>
            </a:r>
          </a:p>
          <a:p>
            <a:pPr lvl="1">
              <a:buClrTx/>
              <a:buFont typeface="Lucida Grande"/>
              <a:buChar char="➜"/>
            </a:pPr>
            <a:r>
              <a:rPr lang="en-US" sz="2200" dirty="0" smtClean="0"/>
              <a:t>Contract-financed investments will be the exception, unless</a:t>
            </a:r>
          </a:p>
          <a:p>
            <a:pPr lvl="2"/>
            <a:r>
              <a:rPr lang="en-US" sz="1800" dirty="0" smtClean="0"/>
              <a:t>the investment is insufficient to reduce the price differential</a:t>
            </a:r>
          </a:p>
          <a:p>
            <a:pPr lvl="2"/>
            <a:r>
              <a:rPr lang="en-US" sz="1800" b="1" dirty="0" smtClean="0"/>
              <a:t>or</a:t>
            </a:r>
            <a:r>
              <a:rPr lang="en-US" sz="1800" dirty="0" smtClean="0"/>
              <a:t> the contracts are very long-term</a:t>
            </a:r>
          </a:p>
          <a:p>
            <a:pPr lvl="2"/>
            <a:r>
              <a:rPr lang="en-US" sz="1800" b="1" dirty="0" smtClean="0"/>
              <a:t>or</a:t>
            </a:r>
            <a:r>
              <a:rPr lang="en-US" sz="1800" dirty="0" smtClean="0"/>
              <a:t> the line joins two clearly differentiated areas</a:t>
            </a:r>
          </a:p>
          <a:p>
            <a:pPr lvl="2"/>
            <a:r>
              <a:rPr lang="en-US" sz="1800" b="1" dirty="0" smtClean="0"/>
              <a:t>&amp;</a:t>
            </a:r>
            <a:r>
              <a:rPr lang="en-US" sz="1800" dirty="0" smtClean="0"/>
              <a:t> beneficiaries are not widely dispersed so it is possible to negotiate</a:t>
            </a:r>
          </a:p>
          <a:p>
            <a:pPr lvl="2"/>
            <a:r>
              <a:rPr lang="en-US" sz="1800" b="1" dirty="0" smtClean="0"/>
              <a:t>&amp;</a:t>
            </a:r>
            <a:r>
              <a:rPr lang="en-US" sz="1800" dirty="0" smtClean="0"/>
              <a:t> no other future investments with the same function are expected that will destroy the price differential</a:t>
            </a:r>
          </a:p>
          <a:p>
            <a:pPr lvl="1">
              <a:buClrTx/>
              <a:buFont typeface="Lucida Grande"/>
              <a:buChar char="➜"/>
            </a:pPr>
            <a:r>
              <a:rPr lang="en-US" sz="2200" dirty="0" smtClean="0"/>
              <a:t>Similar considerations apply to lines built by coalitions of network users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554038" y="228600"/>
            <a:ext cx="8970962" cy="1143000"/>
          </a:xfrm>
        </p:spPr>
        <p:txBody>
          <a:bodyPr anchor="ctr"/>
          <a:lstStyle/>
          <a:p>
            <a:r>
              <a:rPr lang="en-US" dirty="0" smtClean="0"/>
              <a:t>Then… orthodox answers</a:t>
            </a:r>
          </a:p>
        </p:txBody>
      </p:sp>
      <p:sp>
        <p:nvSpPr>
          <p:cNvPr id="31747" name="Content Placeholder 2"/>
          <p:cNvSpPr>
            <a:spLocks noGrp="1"/>
          </p:cNvSpPr>
          <p:nvPr>
            <p:ph idx="1"/>
          </p:nvPr>
        </p:nvSpPr>
        <p:spPr>
          <a:xfrm>
            <a:off x="495300" y="1676400"/>
            <a:ext cx="9029700" cy="4171950"/>
          </a:xfrm>
        </p:spPr>
        <p:txBody>
          <a:bodyPr/>
          <a:lstStyle/>
          <a:p>
            <a:r>
              <a:rPr lang="en-US" sz="2400" dirty="0" smtClean="0"/>
              <a:t>Interconnection-wide transmission planning has to be attempted, despite all difficulties</a:t>
            </a:r>
            <a:endParaRPr lang="en-US" dirty="0" smtClean="0"/>
          </a:p>
          <a:p>
            <a:r>
              <a:rPr lang="en-US" sz="2400" dirty="0" smtClean="0"/>
              <a:t>The “inspiring principles” of transmission cost allocation are:</a:t>
            </a:r>
          </a:p>
          <a:p>
            <a:pPr lvl="1"/>
            <a:r>
              <a:rPr lang="en-US" sz="2200" dirty="0" smtClean="0"/>
              <a:t>both generators &amp; consumers should pay</a:t>
            </a:r>
          </a:p>
          <a:p>
            <a:pPr lvl="1"/>
            <a:r>
              <a:rPr lang="en-US" sz="2200" dirty="0" smtClean="0"/>
              <a:t>transmission charges should be levied on all who benefit, not only on those who trade</a:t>
            </a:r>
          </a:p>
          <a:p>
            <a:pPr lvl="1"/>
            <a:r>
              <a:rPr lang="en-US" sz="2200" dirty="0" smtClean="0"/>
              <a:t>use a proxy to “benefits”, such as some measure of “network utilization”</a:t>
            </a:r>
          </a:p>
          <a:p>
            <a:r>
              <a:rPr lang="en-US" sz="2400" dirty="0" smtClean="0"/>
              <a:t>Unless there is a back-up of default investor under ISO-tariffs</a:t>
            </a:r>
          </a:p>
          <a:p>
            <a:pPr lvl="1"/>
            <a:r>
              <a:rPr lang="en-US" sz="2200" dirty="0" smtClean="0"/>
              <a:t>some economically justified lines will be left non built</a:t>
            </a:r>
          </a:p>
          <a:p>
            <a:pPr lvl="1"/>
            <a:r>
              <a:rPr lang="en-US" sz="2200" dirty="0" smtClean="0"/>
              <a:t>of those built under contracts probably the network users will be paying more than under an ISO-tariff regime</a:t>
            </a:r>
          </a:p>
        </p:txBody>
      </p:sp>
      <p:sp>
        <p:nvSpPr>
          <p:cNvPr id="31748" name="Slide Number Placeholder 3"/>
          <p:cNvSpPr>
            <a:spLocks noGrp="1"/>
          </p:cNvSpPr>
          <p:nvPr>
            <p:ph type="sldNum" sz="quarter" idx="12"/>
          </p:nvPr>
        </p:nvSpPr>
        <p:spPr>
          <a:noFill/>
        </p:spPr>
        <p:txBody>
          <a:bodyPr/>
          <a:lstStyle/>
          <a:p>
            <a:fld id="{0F075567-628C-254E-8912-5D5A64356BD3}" type="slidenum">
              <a:rPr lang="en-US" smtClean="0"/>
              <a:pPr/>
              <a:t>16</a:t>
            </a:fld>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9738" y="914400"/>
            <a:ext cx="8970962" cy="2971800"/>
          </a:xfrm>
        </p:spPr>
        <p:txBody>
          <a:bodyPr/>
          <a:lstStyle/>
          <a:p>
            <a:pPr algn="ctr"/>
            <a:r>
              <a:rPr lang="en-US" sz="5400" dirty="0" smtClean="0">
                <a:solidFill>
                  <a:schemeClr val="bg2"/>
                </a:solidFill>
              </a:rPr>
              <a:t>EU energy policy</a:t>
            </a:r>
            <a:endParaRPr lang="es-ES" sz="4800" dirty="0" smtClean="0">
              <a:solidFill>
                <a:schemeClr val="bg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554038" y="228600"/>
            <a:ext cx="8970962" cy="1143000"/>
          </a:xfrm>
        </p:spPr>
        <p:txBody>
          <a:bodyPr anchor="ctr"/>
          <a:lstStyle/>
          <a:p>
            <a:r>
              <a:rPr lang="en-US" sz="3600" dirty="0" smtClean="0"/>
              <a:t>EU energy policy</a:t>
            </a:r>
            <a:endParaRPr lang="en-US" sz="3600" i="1" dirty="0" smtClean="0"/>
          </a:p>
        </p:txBody>
      </p:sp>
      <p:sp>
        <p:nvSpPr>
          <p:cNvPr id="19459" name="Content Placeholder 2"/>
          <p:cNvSpPr>
            <a:spLocks noGrp="1"/>
          </p:cNvSpPr>
          <p:nvPr>
            <p:ph idx="1"/>
          </p:nvPr>
        </p:nvSpPr>
        <p:spPr>
          <a:xfrm>
            <a:off x="495300" y="1600200"/>
            <a:ext cx="9029700" cy="4171950"/>
          </a:xfrm>
        </p:spPr>
        <p:txBody>
          <a:bodyPr/>
          <a:lstStyle/>
          <a:p>
            <a:r>
              <a:rPr lang="en-US" sz="2600" dirty="0" smtClean="0"/>
              <a:t>The EU has recently established important regulation</a:t>
            </a:r>
            <a:r>
              <a:rPr lang="en-US" sz="2800" dirty="0" smtClean="0"/>
              <a:t> </a:t>
            </a:r>
          </a:p>
          <a:p>
            <a:pPr lvl="1"/>
            <a:r>
              <a:rPr lang="en-US" sz="2400" dirty="0" smtClean="0"/>
              <a:t>Reduction 2020/1990 of CO2 emissions by 20% </a:t>
            </a:r>
            <a:r>
              <a:rPr lang="en-US" sz="2000" i="1" dirty="0" smtClean="0"/>
              <a:t>(30% if international consensus)</a:t>
            </a:r>
            <a:r>
              <a:rPr lang="en-US" sz="2400" dirty="0" smtClean="0"/>
              <a:t> plus GHG Emission Trading</a:t>
            </a:r>
          </a:p>
          <a:p>
            <a:pPr lvl="1"/>
            <a:r>
              <a:rPr lang="en-US" sz="2400" dirty="0" smtClean="0"/>
              <a:t>Target of 20% of </a:t>
            </a:r>
            <a:r>
              <a:rPr lang="en-US" sz="2400" dirty="0" err="1" smtClean="0"/>
              <a:t>renewables</a:t>
            </a:r>
            <a:r>
              <a:rPr lang="en-US" sz="2400" dirty="0" smtClean="0"/>
              <a:t> in final </a:t>
            </a:r>
            <a:r>
              <a:rPr lang="en-US" sz="2400" i="1" dirty="0" smtClean="0"/>
              <a:t>energy</a:t>
            </a:r>
            <a:r>
              <a:rPr lang="en-US" sz="2400" dirty="0" smtClean="0"/>
              <a:t> consumption </a:t>
            </a:r>
            <a:r>
              <a:rPr lang="en-US" sz="2000" i="1" dirty="0" smtClean="0"/>
              <a:t>(thus approx. 40% of electricity production)</a:t>
            </a:r>
          </a:p>
          <a:p>
            <a:pPr lvl="1"/>
            <a:r>
              <a:rPr lang="en-US" sz="2400" dirty="0" smtClean="0"/>
              <a:t>Creation of the </a:t>
            </a:r>
            <a:r>
              <a:rPr lang="es-ES" sz="2400" dirty="0" smtClean="0"/>
              <a:t>Agency for Cooperation of Energy Regulators (ACER) &amp; the European Network of TSOs for Electricity (ENTSO-E)</a:t>
            </a:r>
          </a:p>
          <a:p>
            <a:pPr lvl="2"/>
            <a:r>
              <a:rPr lang="es-ES" sz="2200" dirty="0" smtClean="0"/>
              <a:t>Still no executive power by ACER to approve regulation, &amp; ENTSO has no regulation competence, but at least there will be institutions with true EU-wide mission &amp; scope, &amp; the technical capability &amp; adequate internal procedures to produce meaningful proposals</a:t>
            </a:r>
            <a:endParaRPr lang="en-US" sz="2200" dirty="0" smtClean="0"/>
          </a:p>
        </p:txBody>
      </p:sp>
      <p:sp>
        <p:nvSpPr>
          <p:cNvPr id="19460" name="Slide Number Placeholder 3"/>
          <p:cNvSpPr>
            <a:spLocks noGrp="1"/>
          </p:cNvSpPr>
          <p:nvPr>
            <p:ph type="sldNum" sz="quarter" idx="12"/>
          </p:nvPr>
        </p:nvSpPr>
        <p:spPr>
          <a:noFill/>
        </p:spPr>
        <p:txBody>
          <a:bodyPr/>
          <a:lstStyle/>
          <a:p>
            <a:fld id="{7F2B2A98-7D59-9A4C-BB23-E7C32B3DCD96}" type="slidenum">
              <a:rPr lang="en-US" smtClean="0"/>
              <a:pPr/>
              <a:t>18</a:t>
            </a:fld>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554038" y="228600"/>
            <a:ext cx="8970962" cy="1143000"/>
          </a:xfrm>
        </p:spPr>
        <p:txBody>
          <a:bodyPr anchor="ctr"/>
          <a:lstStyle/>
          <a:p>
            <a:r>
              <a:rPr lang="en-US" sz="3600" dirty="0" smtClean="0"/>
              <a:t>EU energy </a:t>
            </a:r>
            <a:r>
              <a:rPr lang="en-US" sz="3600" dirty="0" smtClean="0"/>
              <a:t>policy on </a:t>
            </a:r>
            <a:r>
              <a:rPr lang="en-US" sz="3600" dirty="0" err="1" smtClean="0"/>
              <a:t>renewables</a:t>
            </a:r>
            <a:endParaRPr lang="en-US" sz="3600" i="1" dirty="0" smtClean="0"/>
          </a:p>
        </p:txBody>
      </p:sp>
      <p:sp>
        <p:nvSpPr>
          <p:cNvPr id="19459" name="Content Placeholder 2"/>
          <p:cNvSpPr>
            <a:spLocks noGrp="1"/>
          </p:cNvSpPr>
          <p:nvPr>
            <p:ph idx="1"/>
          </p:nvPr>
        </p:nvSpPr>
        <p:spPr>
          <a:xfrm>
            <a:off x="495300" y="1695450"/>
            <a:ext cx="9029700" cy="4171950"/>
          </a:xfrm>
        </p:spPr>
        <p:txBody>
          <a:bodyPr/>
          <a:lstStyle/>
          <a:p>
            <a:r>
              <a:rPr lang="en-US" sz="2600" dirty="0" smtClean="0"/>
              <a:t>The</a:t>
            </a:r>
            <a:r>
              <a:rPr lang="en-US" sz="2600" dirty="0" smtClean="0"/>
              <a:t> </a:t>
            </a:r>
            <a:r>
              <a:rPr lang="en-US" sz="2600" dirty="0" smtClean="0"/>
              <a:t>dilemma of global </a:t>
            </a:r>
            <a:r>
              <a:rPr lang="en-US" sz="2600" i="1" dirty="0" smtClean="0"/>
              <a:t>(EU-wide)</a:t>
            </a:r>
            <a:r>
              <a:rPr lang="en-US" sz="2600" dirty="0" smtClean="0"/>
              <a:t> efficiency versus local </a:t>
            </a:r>
            <a:r>
              <a:rPr lang="en-US" sz="2600" i="1" dirty="0" smtClean="0"/>
              <a:t>(national)</a:t>
            </a:r>
            <a:r>
              <a:rPr lang="en-US" sz="2600" dirty="0" smtClean="0"/>
              <a:t> advantages</a:t>
            </a:r>
            <a:r>
              <a:rPr lang="en-US" sz="2800" dirty="0" smtClean="0"/>
              <a:t> </a:t>
            </a:r>
          </a:p>
          <a:p>
            <a:pPr lvl="1"/>
            <a:r>
              <a:rPr lang="es-ES_tradnl" sz="2400" b="1" dirty="0" err="1" smtClean="0"/>
              <a:t>Solution</a:t>
            </a:r>
            <a:r>
              <a:rPr lang="es-ES_tradnl" sz="2400" b="1" dirty="0" smtClean="0"/>
              <a:t>:</a:t>
            </a:r>
            <a:r>
              <a:rPr lang="es-ES_tradnl" sz="2400" dirty="0" smtClean="0"/>
              <a:t> </a:t>
            </a:r>
            <a:r>
              <a:rPr lang="en-GB" sz="2400" dirty="0" smtClean="0"/>
              <a:t>National </a:t>
            </a:r>
            <a:r>
              <a:rPr lang="en-GB" sz="2400" dirty="0" smtClean="0"/>
              <a:t>schemes plus EU-wide trade.</a:t>
            </a:r>
            <a:r>
              <a:rPr lang="en-GB" sz="2400" dirty="0" smtClean="0"/>
              <a:t> </a:t>
            </a:r>
          </a:p>
          <a:p>
            <a:pPr lvl="2"/>
            <a:r>
              <a:rPr lang="en-GB" sz="2000" dirty="0" smtClean="0"/>
              <a:t>N</a:t>
            </a:r>
            <a:r>
              <a:rPr lang="en-GB" sz="2000" dirty="0" smtClean="0"/>
              <a:t>ational </a:t>
            </a:r>
            <a:r>
              <a:rPr lang="en-GB" sz="2000" dirty="0" smtClean="0"/>
              <a:t>schemes may prevent to attain a good level of EU-wide efficiency. But they are the outcome of lengthy regulatory efforts and, when successful, it would be a big loss to scrap them.</a:t>
            </a:r>
            <a:r>
              <a:rPr lang="en-GB" sz="2000" dirty="0" smtClean="0"/>
              <a:t> </a:t>
            </a:r>
          </a:p>
          <a:p>
            <a:pPr lvl="2"/>
            <a:r>
              <a:rPr lang="en-GB" sz="2000" dirty="0" smtClean="0"/>
              <a:t>A</a:t>
            </a:r>
            <a:r>
              <a:rPr lang="en-GB" sz="2000" dirty="0" smtClean="0"/>
              <a:t> </a:t>
            </a:r>
            <a:r>
              <a:rPr lang="en-GB" sz="2000" dirty="0" smtClean="0"/>
              <a:t>good compromise</a:t>
            </a:r>
            <a:r>
              <a:rPr lang="en-GB" sz="2000" dirty="0" smtClean="0"/>
              <a:t> is </a:t>
            </a:r>
            <a:r>
              <a:rPr lang="en-GB" sz="2000" dirty="0" smtClean="0"/>
              <a:t>to let</a:t>
            </a:r>
            <a:r>
              <a:rPr lang="en-GB" sz="2000" dirty="0" smtClean="0"/>
              <a:t> countries </a:t>
            </a:r>
            <a:r>
              <a:rPr lang="en-GB" sz="2000" dirty="0" smtClean="0"/>
              <a:t>keep their specific national approaches, whatever they are, and then letting them trade at EU level any deficits or surpluses.</a:t>
            </a:r>
            <a:r>
              <a:rPr lang="en-GB" sz="2000" dirty="0" smtClean="0"/>
              <a:t> </a:t>
            </a:r>
          </a:p>
          <a:p>
            <a:pPr lvl="2"/>
            <a:r>
              <a:rPr lang="en-GB" sz="2000" dirty="0" smtClean="0"/>
              <a:t>T</a:t>
            </a:r>
            <a:r>
              <a:rPr lang="en-GB" sz="2000" dirty="0" smtClean="0"/>
              <a:t>hose countries </a:t>
            </a:r>
            <a:r>
              <a:rPr lang="en-GB" sz="2000" dirty="0" smtClean="0"/>
              <a:t>who do not want to have a national program with specific objectives, they just let investment happen in their territory and then buy and sell </a:t>
            </a:r>
            <a:r>
              <a:rPr lang="en-GB" sz="2000" dirty="0" smtClean="0"/>
              <a:t>the allowances for any </a:t>
            </a:r>
            <a:r>
              <a:rPr lang="en-GB" sz="2000" dirty="0" smtClean="0"/>
              <a:t>deficits or surpluses. </a:t>
            </a:r>
            <a:endParaRPr lang="en-US" sz="1800" dirty="0" smtClean="0"/>
          </a:p>
        </p:txBody>
      </p:sp>
      <p:sp>
        <p:nvSpPr>
          <p:cNvPr id="19460" name="Slide Number Placeholder 3"/>
          <p:cNvSpPr>
            <a:spLocks noGrp="1"/>
          </p:cNvSpPr>
          <p:nvPr>
            <p:ph type="sldNum" sz="quarter" idx="12"/>
          </p:nvPr>
        </p:nvSpPr>
        <p:spPr>
          <a:noFill/>
        </p:spPr>
        <p:txBody>
          <a:bodyPr/>
          <a:lstStyle/>
          <a:p>
            <a:fld id="{7F2B2A98-7D59-9A4C-BB23-E7C32B3DCD96}" type="slidenum">
              <a:rPr lang="en-US" smtClean="0"/>
              <a:pPr/>
              <a:t>19</a:t>
            </a:fld>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066800"/>
            <a:ext cx="9906000" cy="2971800"/>
          </a:xfrm>
        </p:spPr>
        <p:txBody>
          <a:bodyPr/>
          <a:lstStyle/>
          <a:p>
            <a:pPr algn="ctr"/>
            <a:r>
              <a:rPr lang="en-US" sz="5400" dirty="0" smtClean="0">
                <a:solidFill>
                  <a:schemeClr val="bg2"/>
                </a:solidFill>
              </a:rPr>
              <a:t>EU &amp; US</a:t>
            </a:r>
            <a:br>
              <a:rPr lang="en-US" sz="5400" dirty="0" smtClean="0">
                <a:solidFill>
                  <a:schemeClr val="bg2"/>
                </a:solidFill>
              </a:rPr>
            </a:br>
            <a:r>
              <a:rPr lang="en-US" sz="4400" dirty="0" smtClean="0">
                <a:solidFill>
                  <a:schemeClr val="bg2"/>
                </a:solidFill>
              </a:rPr>
              <a:t>Information for a comparison</a:t>
            </a:r>
            <a:endParaRPr lang="es-ES" sz="4800" dirty="0" smtClean="0">
              <a:solidFill>
                <a:schemeClr val="bg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39738" y="3124200"/>
            <a:ext cx="8970962" cy="2971800"/>
          </a:xfrm>
        </p:spPr>
        <p:txBody>
          <a:bodyPr/>
          <a:lstStyle/>
          <a:p>
            <a:pPr algn="ctr"/>
            <a:r>
              <a:rPr lang="en-US" sz="5400" dirty="0" smtClean="0">
                <a:solidFill>
                  <a:schemeClr val="bg2"/>
                </a:solidFill>
              </a:rPr>
              <a:t>Transmission network expansion</a:t>
            </a:r>
            <a:r>
              <a:rPr lang="en-US" dirty="0" smtClean="0">
                <a:solidFill>
                  <a:schemeClr val="bg2"/>
                </a:solidFill>
                <a:latin typeface="Arial"/>
                <a:cs typeface="Arial"/>
              </a:rPr>
              <a:t/>
            </a:r>
            <a:br>
              <a:rPr lang="en-US" dirty="0" smtClean="0">
                <a:solidFill>
                  <a:schemeClr val="bg2"/>
                </a:solidFill>
                <a:latin typeface="Arial"/>
                <a:cs typeface="Arial"/>
              </a:rPr>
            </a:br>
            <a:r>
              <a:rPr lang="en-US" dirty="0" smtClean="0">
                <a:solidFill>
                  <a:schemeClr val="bg2"/>
                </a:solidFill>
                <a:latin typeface="Arial"/>
                <a:cs typeface="Arial"/>
              </a:rPr>
              <a:t>planning</a:t>
            </a:r>
            <a:br>
              <a:rPr lang="en-US" dirty="0" smtClean="0">
                <a:solidFill>
                  <a:schemeClr val="bg2"/>
                </a:solidFill>
                <a:latin typeface="Arial"/>
                <a:cs typeface="Arial"/>
              </a:rPr>
            </a:br>
            <a:r>
              <a:rPr lang="en-US" dirty="0" smtClean="0">
                <a:solidFill>
                  <a:schemeClr val="bg2"/>
                </a:solidFill>
                <a:latin typeface="Arial"/>
                <a:cs typeface="Arial"/>
              </a:rPr>
              <a:t>siting</a:t>
            </a:r>
            <a:br>
              <a:rPr lang="en-US" dirty="0" smtClean="0">
                <a:solidFill>
                  <a:schemeClr val="bg2"/>
                </a:solidFill>
                <a:latin typeface="Arial"/>
                <a:cs typeface="Arial"/>
              </a:rPr>
            </a:br>
            <a:r>
              <a:rPr lang="en-US" dirty="0" smtClean="0">
                <a:solidFill>
                  <a:schemeClr val="bg2"/>
                </a:solidFill>
                <a:latin typeface="Arial"/>
                <a:cs typeface="Arial"/>
              </a:rPr>
              <a:t>cost recovery</a:t>
            </a:r>
            <a:br>
              <a:rPr lang="en-US" dirty="0" smtClean="0">
                <a:solidFill>
                  <a:schemeClr val="bg2"/>
                </a:solidFill>
                <a:latin typeface="Arial"/>
                <a:cs typeface="Arial"/>
              </a:rPr>
            </a:br>
            <a:r>
              <a:rPr lang="en-US" dirty="0" smtClean="0">
                <a:solidFill>
                  <a:schemeClr val="bg2"/>
                </a:solidFill>
                <a:latin typeface="Arial"/>
                <a:cs typeface="Arial"/>
              </a:rPr>
              <a:t>cost allocation</a:t>
            </a:r>
            <a:endParaRPr lang="es-ES" sz="4800" dirty="0" smtClean="0">
              <a:solidFill>
                <a:schemeClr val="bg2"/>
              </a:solidFill>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chor="ctr"/>
          <a:lstStyle/>
          <a:p>
            <a:r>
              <a:rPr lang="en-US" sz="3600" dirty="0" smtClean="0"/>
              <a:t>The challenge…</a:t>
            </a:r>
          </a:p>
        </p:txBody>
      </p:sp>
      <p:sp>
        <p:nvSpPr>
          <p:cNvPr id="31747" name="Content Placeholder 2"/>
          <p:cNvSpPr>
            <a:spLocks noGrp="1"/>
          </p:cNvSpPr>
          <p:nvPr>
            <p:ph idx="1"/>
          </p:nvPr>
        </p:nvSpPr>
        <p:spPr>
          <a:xfrm>
            <a:off x="495300" y="1600200"/>
            <a:ext cx="8859838" cy="4457700"/>
          </a:xfrm>
        </p:spPr>
        <p:txBody>
          <a:bodyPr/>
          <a:lstStyle/>
          <a:p>
            <a:r>
              <a:rPr lang="en-US" sz="2400" dirty="0" smtClean="0">
                <a:sym typeface="Symbol" pitchFamily="-108" charset="2"/>
              </a:rPr>
              <a:t>Despite the large geographical dimension of the EU IEM &amp; open transmission access, there are </a:t>
            </a:r>
            <a:r>
              <a:rPr lang="en-US" sz="2400" b="1" dirty="0" smtClean="0">
                <a:sym typeface="Symbol" pitchFamily="-108" charset="2"/>
              </a:rPr>
              <a:t>not very significant transfers of electricity </a:t>
            </a:r>
            <a:r>
              <a:rPr lang="en-US" sz="2400" dirty="0" smtClean="0">
                <a:sym typeface="Symbol" pitchFamily="-108" charset="2"/>
              </a:rPr>
              <a:t>between regions</a:t>
            </a:r>
          </a:p>
          <a:p>
            <a:pPr lvl="1"/>
            <a:r>
              <a:rPr lang="en-US" sz="2200" dirty="0" smtClean="0">
                <a:cs typeface="ＭＳ Ｐゴシック" pitchFamily="-108" charset="-128"/>
                <a:sym typeface="Symbol" pitchFamily="-108" charset="2"/>
              </a:rPr>
              <a:t>The interconnections between regions are frequently weak</a:t>
            </a:r>
          </a:p>
          <a:p>
            <a:pPr lvl="1"/>
            <a:r>
              <a:rPr lang="en-US" sz="2200" dirty="0" smtClean="0">
                <a:cs typeface="ＭＳ Ｐゴシック" pitchFamily="-108" charset="-128"/>
                <a:sym typeface="Symbol" pitchFamily="-108" charset="2"/>
              </a:rPr>
              <a:t>Typically there are no major surpluses / deficits</a:t>
            </a:r>
          </a:p>
          <a:p>
            <a:pPr lvl="1"/>
            <a:r>
              <a:rPr lang="en-US" sz="2200" dirty="0" smtClean="0">
                <a:cs typeface="ＭＳ Ｐゴシック" pitchFamily="-108" charset="-128"/>
                <a:sym typeface="Symbol" pitchFamily="-108" charset="2"/>
              </a:rPr>
              <a:t>Generation technologies at the margin are frequently similar</a:t>
            </a:r>
          </a:p>
          <a:p>
            <a:r>
              <a:rPr lang="en-US" sz="2400" b="1" dirty="0" smtClean="0">
                <a:sym typeface="Symbol" pitchFamily="-108" charset="2"/>
              </a:rPr>
              <a:t>This situation will have to change</a:t>
            </a:r>
            <a:r>
              <a:rPr lang="en-US" sz="2400" dirty="0" smtClean="0">
                <a:sym typeface="Symbol" pitchFamily="-108" charset="2"/>
              </a:rPr>
              <a:t> with massive deployment of renewable generation, either internal or external, to achieve ambitious CO2 emission targets</a:t>
            </a:r>
          </a:p>
          <a:p>
            <a:r>
              <a:rPr lang="en-US" sz="2400" dirty="0" smtClean="0">
                <a:sym typeface="Symbol" pitchFamily="-108" charset="2"/>
              </a:rPr>
              <a:t>A comprehensive approach to</a:t>
            </a:r>
            <a:r>
              <a:rPr lang="en-US" sz="2400" b="1" dirty="0" smtClean="0">
                <a:sym typeface="Symbol" pitchFamily="-108" charset="2"/>
              </a:rPr>
              <a:t> transmission expansion</a:t>
            </a:r>
            <a:r>
              <a:rPr lang="en-US" sz="2400" dirty="0" smtClean="0">
                <a:sym typeface="Symbol" pitchFamily="-108" charset="2"/>
              </a:rPr>
              <a:t> </a:t>
            </a:r>
            <a:r>
              <a:rPr lang="en-US" sz="2400" b="1" dirty="0" smtClean="0">
                <a:sym typeface="Symbol" pitchFamily="-108" charset="2"/>
              </a:rPr>
              <a:t>has been lacking</a:t>
            </a:r>
            <a:r>
              <a:rPr lang="en-US" sz="2400" dirty="0" smtClean="0">
                <a:sym typeface="Symbol" pitchFamily="-108" charset="2"/>
              </a:rPr>
              <a:t>, as well as the institutional capability for an effective implementation</a:t>
            </a:r>
          </a:p>
        </p:txBody>
      </p:sp>
      <p:sp>
        <p:nvSpPr>
          <p:cNvPr id="31748" name="Slide Number Placeholder 3"/>
          <p:cNvSpPr>
            <a:spLocks noGrp="1"/>
          </p:cNvSpPr>
          <p:nvPr>
            <p:ph type="sldNum" sz="quarter" idx="12"/>
          </p:nvPr>
        </p:nvSpPr>
        <p:spPr>
          <a:noFill/>
        </p:spPr>
        <p:txBody>
          <a:bodyPr/>
          <a:lstStyle/>
          <a:p>
            <a:fld id="{0F075567-628C-254E-8912-5D5A64356BD3}" type="slidenum">
              <a:rPr lang="en-US" smtClean="0"/>
              <a:pPr/>
              <a:t>21</a:t>
            </a:fld>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5538" name="Picture 3"/>
          <p:cNvPicPr>
            <a:picLocks noChangeAspect="1"/>
          </p:cNvPicPr>
          <p:nvPr/>
        </p:nvPicPr>
        <p:blipFill>
          <a:blip r:embed="rId3"/>
          <a:srcRect/>
          <a:stretch>
            <a:fillRect/>
          </a:stretch>
        </p:blipFill>
        <p:spPr bwMode="auto">
          <a:xfrm>
            <a:off x="0" y="-31750"/>
            <a:ext cx="9982200" cy="692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7586" name="Picture 2"/>
          <p:cNvPicPr>
            <a:picLocks noChangeAspect="1"/>
          </p:cNvPicPr>
          <p:nvPr/>
        </p:nvPicPr>
        <p:blipFill>
          <a:blip r:embed="rId3"/>
          <a:srcRect/>
          <a:stretch>
            <a:fillRect/>
          </a:stretch>
        </p:blipFill>
        <p:spPr bwMode="auto">
          <a:xfrm>
            <a:off x="1143000" y="-61913"/>
            <a:ext cx="7543800" cy="6911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228600"/>
            <a:ext cx="9677400" cy="1143000"/>
          </a:xfrm>
        </p:spPr>
        <p:txBody>
          <a:bodyPr anchor="ctr"/>
          <a:lstStyle/>
          <a:p>
            <a:r>
              <a:rPr lang="en-US" sz="3600" dirty="0" smtClean="0"/>
              <a:t>… and the EU regulatory response</a:t>
            </a:r>
          </a:p>
        </p:txBody>
      </p:sp>
      <p:sp>
        <p:nvSpPr>
          <p:cNvPr id="31747" name="Content Placeholder 2"/>
          <p:cNvSpPr>
            <a:spLocks noGrp="1"/>
          </p:cNvSpPr>
          <p:nvPr>
            <p:ph idx="1"/>
          </p:nvPr>
        </p:nvSpPr>
        <p:spPr>
          <a:xfrm>
            <a:off x="495300" y="1676400"/>
            <a:ext cx="8915400" cy="4171950"/>
          </a:xfrm>
        </p:spPr>
        <p:txBody>
          <a:bodyPr/>
          <a:lstStyle/>
          <a:p>
            <a:r>
              <a:rPr lang="en-US" sz="2400" dirty="0" smtClean="0"/>
              <a:t>Non mandatory EU-wide transmission expansion plan prepared by ENTSO </a:t>
            </a:r>
            <a:r>
              <a:rPr lang="en-US" sz="1800" i="1" dirty="0" smtClean="0"/>
              <a:t>(European Network of Transmission System Operators) </a:t>
            </a:r>
            <a:r>
              <a:rPr lang="en-US" sz="2400" dirty="0" smtClean="0"/>
              <a:t>&amp; ACER </a:t>
            </a:r>
            <a:r>
              <a:rPr lang="en-US" sz="1800" i="1" dirty="0" smtClean="0"/>
              <a:t>(Agency for the Cooperation of Energy Regulators)</a:t>
            </a:r>
            <a:r>
              <a:rPr lang="en-US" sz="2400" dirty="0" smtClean="0"/>
              <a:t> with stakeholders participation</a:t>
            </a:r>
          </a:p>
          <a:p>
            <a:pPr lvl="1"/>
            <a:r>
              <a:rPr lang="en-US" sz="2200" dirty="0" smtClean="0"/>
              <a:t>First draft plan published 1 March 2010</a:t>
            </a:r>
          </a:p>
          <a:p>
            <a:pPr lvl="1"/>
            <a:r>
              <a:rPr lang="en-US" sz="2200" dirty="0" smtClean="0"/>
              <a:t>Horizon 2010-2020: 470 projects of “European significance”, 42000 km, 25 billion € in the next 5 years </a:t>
            </a:r>
            <a:endParaRPr lang="en-US" sz="2400" dirty="0" smtClean="0"/>
          </a:p>
          <a:p>
            <a:r>
              <a:rPr lang="en-US" sz="2400" dirty="0" smtClean="0"/>
              <a:t>Mandatory national transmission expansion plans prepared by national </a:t>
            </a:r>
            <a:r>
              <a:rPr lang="en-US" sz="2400" dirty="0" err="1" smtClean="0"/>
              <a:t>TSOs</a:t>
            </a:r>
            <a:r>
              <a:rPr lang="en-US" sz="2400" dirty="0" smtClean="0"/>
              <a:t> &amp; approved &amp; enforced by national regulators</a:t>
            </a:r>
            <a:r>
              <a:rPr lang="en-US" sz="2200" dirty="0" smtClean="0"/>
              <a:t> </a:t>
            </a:r>
            <a:endParaRPr lang="en-US" dirty="0" smtClean="0"/>
          </a:p>
          <a:p>
            <a:r>
              <a:rPr lang="en-US" sz="2400" dirty="0" smtClean="0"/>
              <a:t>However, final decisions are left to national regulators &amp; </a:t>
            </a:r>
            <a:r>
              <a:rPr lang="en-US" sz="2400" dirty="0" err="1" smtClean="0"/>
              <a:t>TSOs</a:t>
            </a:r>
            <a:r>
              <a:rPr lang="en-US" sz="2400" dirty="0" smtClean="0"/>
              <a:t> &amp; the established horizon is just 10 years</a:t>
            </a:r>
          </a:p>
          <a:p>
            <a:r>
              <a:rPr lang="en-US" sz="2400" dirty="0" smtClean="0"/>
              <a:t>Some critical issues (authorizations, siting, remuneration</a:t>
            </a:r>
            <a:r>
              <a:rPr lang="en-US" sz="2000" i="1" dirty="0" smtClean="0"/>
              <a:t> (Art. 22.7 &amp; 22.8 of Regulation)</a:t>
            </a:r>
            <a:r>
              <a:rPr lang="en-US" sz="2400" dirty="0" smtClean="0"/>
              <a:t>) are still open</a:t>
            </a:r>
          </a:p>
        </p:txBody>
      </p:sp>
      <p:sp>
        <p:nvSpPr>
          <p:cNvPr id="31748" name="Slide Number Placeholder 3"/>
          <p:cNvSpPr>
            <a:spLocks noGrp="1"/>
          </p:cNvSpPr>
          <p:nvPr>
            <p:ph type="sldNum" sz="quarter" idx="12"/>
          </p:nvPr>
        </p:nvSpPr>
        <p:spPr>
          <a:noFill/>
        </p:spPr>
        <p:txBody>
          <a:bodyPr/>
          <a:lstStyle/>
          <a:p>
            <a:fld id="{0F075567-628C-254E-8912-5D5A64356BD3}" type="slidenum">
              <a:rPr lang="en-US" smtClean="0"/>
              <a:pPr/>
              <a:t>24</a:t>
            </a:fld>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p:spPr>
        <p:txBody>
          <a:bodyPr/>
          <a:lstStyle/>
          <a:p>
            <a:fld id="{859F62BB-4730-B54B-8FB0-CF3C074A544F}" type="slidenum">
              <a:rPr lang="es-ES" smtClean="0">
                <a:latin typeface="Arial" pitchFamily="-108" charset="0"/>
              </a:rPr>
              <a:pPr/>
              <a:t>25</a:t>
            </a:fld>
            <a:endParaRPr lang="es-ES" smtClean="0">
              <a:latin typeface="Arial" pitchFamily="-108" charset="0"/>
            </a:endParaRPr>
          </a:p>
        </p:txBody>
      </p:sp>
      <p:sp>
        <p:nvSpPr>
          <p:cNvPr id="56323" name="TextBox 4"/>
          <p:cNvSpPr txBox="1">
            <a:spLocks noChangeArrowheads="1"/>
          </p:cNvSpPr>
          <p:nvPr/>
        </p:nvSpPr>
        <p:spPr bwMode="auto">
          <a:xfrm>
            <a:off x="304800" y="152400"/>
            <a:ext cx="9296400" cy="6001643"/>
          </a:xfrm>
          <a:prstGeom prst="rect">
            <a:avLst/>
          </a:prstGeom>
          <a:noFill/>
          <a:ln w="9525">
            <a:noFill/>
            <a:miter lim="800000"/>
            <a:headEnd/>
            <a:tailEnd/>
          </a:ln>
        </p:spPr>
        <p:txBody>
          <a:bodyPr>
            <a:prstTxWarp prst="textNoShape">
              <a:avLst/>
            </a:prstTxWarp>
            <a:spAutoFit/>
          </a:bodyPr>
          <a:lstStyle/>
          <a:p>
            <a:r>
              <a:rPr lang="en-US" sz="2400" dirty="0"/>
              <a:t>EU Electricity </a:t>
            </a:r>
            <a:r>
              <a:rPr lang="en-US" sz="2400" dirty="0" smtClean="0"/>
              <a:t>Directive &amp; Regulation, </a:t>
            </a:r>
            <a:r>
              <a:rPr lang="en-US" sz="2400" dirty="0"/>
              <a:t>2009</a:t>
            </a:r>
            <a:endParaRPr lang="en-US" dirty="0"/>
          </a:p>
          <a:p>
            <a:endParaRPr lang="en-US" dirty="0"/>
          </a:p>
          <a:p>
            <a:pPr algn="just"/>
            <a:r>
              <a:rPr lang="en-US" dirty="0"/>
              <a:t>Art. </a:t>
            </a:r>
            <a:r>
              <a:rPr lang="en-US" dirty="0" smtClean="0"/>
              <a:t>22. </a:t>
            </a:r>
            <a:r>
              <a:rPr lang="en-US" i="1" dirty="0"/>
              <a:t>Network development and powers to </a:t>
            </a:r>
            <a:r>
              <a:rPr lang="en-US" i="1" dirty="0" smtClean="0"/>
              <a:t>make investment decisions.</a:t>
            </a:r>
          </a:p>
          <a:p>
            <a:pPr algn="just"/>
            <a:endParaRPr lang="en-US" i="1" dirty="0" smtClean="0"/>
          </a:p>
          <a:p>
            <a:pPr algn="just"/>
            <a:r>
              <a:rPr lang="en-US" dirty="0" smtClean="0"/>
              <a:t>“Every </a:t>
            </a:r>
            <a:r>
              <a:rPr lang="en-US" dirty="0"/>
              <a:t>year, transmission system operators shall submit </a:t>
            </a:r>
            <a:r>
              <a:rPr lang="en-US" dirty="0" smtClean="0"/>
              <a:t>to the </a:t>
            </a:r>
            <a:r>
              <a:rPr lang="en-US" dirty="0"/>
              <a:t>regulatory authority a ten-year network development </a:t>
            </a:r>
            <a:r>
              <a:rPr lang="en-US" dirty="0" smtClean="0"/>
              <a:t>plan based </a:t>
            </a:r>
            <a:r>
              <a:rPr lang="en-US" dirty="0"/>
              <a:t>on existing and forecast supply and demand after </a:t>
            </a:r>
            <a:r>
              <a:rPr lang="en-US" dirty="0" smtClean="0"/>
              <a:t>having consulted </a:t>
            </a:r>
            <a:r>
              <a:rPr lang="en-US" dirty="0"/>
              <a:t>all the relevant stakeholders</a:t>
            </a:r>
            <a:r>
              <a:rPr lang="en-US" dirty="0" smtClean="0"/>
              <a:t>. …The </a:t>
            </a:r>
            <a:r>
              <a:rPr lang="en-US" dirty="0"/>
              <a:t>regulatory authority shall consult all actual or </a:t>
            </a:r>
            <a:r>
              <a:rPr lang="en-US" dirty="0" smtClean="0"/>
              <a:t>potential system </a:t>
            </a:r>
            <a:r>
              <a:rPr lang="en-US" dirty="0"/>
              <a:t>users on the ten-year network development plan in </a:t>
            </a:r>
            <a:r>
              <a:rPr lang="en-US" dirty="0" smtClean="0"/>
              <a:t>an open </a:t>
            </a:r>
            <a:r>
              <a:rPr lang="en-US" dirty="0"/>
              <a:t>and transparent manner</a:t>
            </a:r>
            <a:r>
              <a:rPr lang="en-US" dirty="0" smtClean="0"/>
              <a:t>.”</a:t>
            </a:r>
          </a:p>
          <a:p>
            <a:endParaRPr lang="en-US" dirty="0" smtClean="0"/>
          </a:p>
          <a:p>
            <a:pPr algn="just"/>
            <a:r>
              <a:rPr lang="en-US" dirty="0" smtClean="0"/>
              <a:t>“When </a:t>
            </a:r>
            <a:r>
              <a:rPr lang="en-US" dirty="0"/>
              <a:t>elaborating the ten-year network development plan</a:t>
            </a:r>
            <a:r>
              <a:rPr lang="en-US" dirty="0" smtClean="0"/>
              <a:t>, the </a:t>
            </a:r>
            <a:r>
              <a:rPr lang="en-US" dirty="0"/>
              <a:t>transmission system operator shall make reasonable </a:t>
            </a:r>
            <a:r>
              <a:rPr lang="en-US" dirty="0" smtClean="0"/>
              <a:t>assumptions about </a:t>
            </a:r>
            <a:r>
              <a:rPr lang="en-US" dirty="0"/>
              <a:t>the evolution of the generation, supply, </a:t>
            </a:r>
            <a:r>
              <a:rPr lang="en-US" dirty="0" smtClean="0"/>
              <a:t>consumption and </a:t>
            </a:r>
            <a:r>
              <a:rPr lang="en-US" dirty="0"/>
              <a:t>exchanges with other countries, taking into account </a:t>
            </a:r>
            <a:r>
              <a:rPr lang="en-US" dirty="0" smtClean="0"/>
              <a:t>investment plans </a:t>
            </a:r>
            <a:r>
              <a:rPr lang="en-US" dirty="0"/>
              <a:t>for regional and Community-wide </a:t>
            </a:r>
            <a:r>
              <a:rPr lang="en-US" dirty="0" smtClean="0"/>
              <a:t>networks.”</a:t>
            </a:r>
          </a:p>
          <a:p>
            <a:pPr algn="just"/>
            <a:endParaRPr lang="en-US" dirty="0" smtClean="0"/>
          </a:p>
          <a:p>
            <a:pPr algn="just"/>
            <a:r>
              <a:rPr lang="en-US" dirty="0" smtClean="0"/>
              <a:t>Article </a:t>
            </a:r>
            <a:r>
              <a:rPr lang="en-US" dirty="0"/>
              <a:t>8(3)(b) of Regulation (EC) No 714/</a:t>
            </a:r>
            <a:r>
              <a:rPr lang="en-US" dirty="0" smtClean="0"/>
              <a:t>2009: “The ENTSO for electricity shall adopt: …a </a:t>
            </a:r>
            <a:r>
              <a:rPr lang="en-US" dirty="0"/>
              <a:t>non-binding Community-wide ten-year network </a:t>
            </a:r>
            <a:r>
              <a:rPr lang="en-US" dirty="0" smtClean="0"/>
              <a:t>development plan</a:t>
            </a:r>
            <a:r>
              <a:rPr lang="en-US" dirty="0"/>
              <a:t>, (Community-wide network development plan)</a:t>
            </a:r>
            <a:r>
              <a:rPr lang="en-US" dirty="0" smtClean="0"/>
              <a:t>, including </a:t>
            </a:r>
            <a:r>
              <a:rPr lang="en-US" dirty="0"/>
              <a:t>a European generation adequacy outlook, </a:t>
            </a:r>
            <a:r>
              <a:rPr lang="en-US" dirty="0" smtClean="0"/>
              <a:t>every two years…”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p:spPr>
        <p:txBody>
          <a:bodyPr/>
          <a:lstStyle/>
          <a:p>
            <a:fld id="{859F62BB-4730-B54B-8FB0-CF3C074A544F}" type="slidenum">
              <a:rPr lang="es-ES" smtClean="0">
                <a:latin typeface="Arial" pitchFamily="-108" charset="0"/>
              </a:rPr>
              <a:pPr/>
              <a:t>26</a:t>
            </a:fld>
            <a:endParaRPr lang="es-ES" smtClean="0">
              <a:latin typeface="Arial" pitchFamily="-108" charset="0"/>
            </a:endParaRPr>
          </a:p>
        </p:txBody>
      </p:sp>
      <p:sp>
        <p:nvSpPr>
          <p:cNvPr id="56323" name="TextBox 4"/>
          <p:cNvSpPr txBox="1">
            <a:spLocks noChangeArrowheads="1"/>
          </p:cNvSpPr>
          <p:nvPr/>
        </p:nvSpPr>
        <p:spPr bwMode="auto">
          <a:xfrm>
            <a:off x="304800" y="152400"/>
            <a:ext cx="9296400" cy="6924973"/>
          </a:xfrm>
          <a:prstGeom prst="rect">
            <a:avLst/>
          </a:prstGeom>
          <a:noFill/>
          <a:ln w="9525">
            <a:noFill/>
            <a:miter lim="800000"/>
            <a:headEnd/>
            <a:tailEnd/>
          </a:ln>
        </p:spPr>
        <p:txBody>
          <a:bodyPr>
            <a:prstTxWarp prst="textNoShape">
              <a:avLst/>
            </a:prstTxWarp>
            <a:spAutoFit/>
          </a:bodyPr>
          <a:lstStyle/>
          <a:p>
            <a:r>
              <a:rPr lang="en-US" sz="2400" dirty="0"/>
              <a:t>EU Electricity </a:t>
            </a:r>
            <a:r>
              <a:rPr lang="en-US" sz="2400" dirty="0" smtClean="0"/>
              <a:t>Directive &amp; Regulation, </a:t>
            </a:r>
            <a:r>
              <a:rPr lang="en-US" sz="2400" dirty="0"/>
              <a:t>2009</a:t>
            </a:r>
            <a:endParaRPr lang="en-US" dirty="0" smtClean="0"/>
          </a:p>
          <a:p>
            <a:pPr algn="just"/>
            <a:endParaRPr lang="en-US" dirty="0" smtClean="0"/>
          </a:p>
          <a:p>
            <a:pPr algn="just"/>
            <a:r>
              <a:rPr lang="en-US" dirty="0" smtClean="0"/>
              <a:t>Article 8(11) of Regulation (EC) No 714/2009: “The Agency (ACER) shall provide an opinion on the national ten year network development plans to assess their consistency with the Community-wide network development plan. If the Agency identifies inconsistencies between a national ten-year network development plan and the Community-wide network development plan, it shall recommend amending the national ten-year network development plan or the Community-wide network development plan as appropriate.”</a:t>
            </a:r>
          </a:p>
          <a:p>
            <a:pPr algn="just"/>
            <a:endParaRPr lang="en-US" dirty="0" smtClean="0"/>
          </a:p>
          <a:p>
            <a:pPr algn="just"/>
            <a:r>
              <a:rPr lang="en-US" dirty="0" smtClean="0"/>
              <a:t>Art</a:t>
            </a:r>
            <a:r>
              <a:rPr lang="en-US" dirty="0"/>
              <a:t>. </a:t>
            </a:r>
            <a:r>
              <a:rPr lang="en-US" dirty="0" smtClean="0"/>
              <a:t>22. </a:t>
            </a:r>
            <a:r>
              <a:rPr lang="en-US" i="1" dirty="0"/>
              <a:t>Network development and powers to </a:t>
            </a:r>
            <a:r>
              <a:rPr lang="en-US" i="1" dirty="0" smtClean="0"/>
              <a:t>make investment decisions </a:t>
            </a:r>
            <a:r>
              <a:rPr lang="en-US" i="1" dirty="0"/>
              <a:t>(</a:t>
            </a:r>
            <a:r>
              <a:rPr lang="en-US" i="1" dirty="0" smtClean="0"/>
              <a:t>cont.)</a:t>
            </a:r>
          </a:p>
          <a:p>
            <a:pPr algn="just"/>
            <a:endParaRPr lang="en-US" dirty="0" smtClean="0"/>
          </a:p>
          <a:p>
            <a:pPr algn="just"/>
            <a:r>
              <a:rPr lang="en-US" dirty="0" smtClean="0"/>
              <a:t>“The regulatory authority shall examine whether the ten-year network development plan covers all investment needs identified during the consultation process, and whether it is consistent with the non-binding Community-wide ten-year network development. …The regulatory authority may require the transmission system operator to amend its ten-year network development plan.”</a:t>
            </a:r>
          </a:p>
          <a:p>
            <a:pPr algn="just"/>
            <a:endParaRPr lang="en-US" dirty="0" smtClean="0"/>
          </a:p>
          <a:p>
            <a:pPr algn="just"/>
            <a:r>
              <a:rPr lang="en-US" dirty="0" smtClean="0"/>
              <a:t>“Member </a:t>
            </a:r>
            <a:r>
              <a:rPr lang="en-US" dirty="0"/>
              <a:t>States shall ensure that the regulatory authority </a:t>
            </a:r>
            <a:r>
              <a:rPr lang="en-US" dirty="0" smtClean="0"/>
              <a:t>is required </a:t>
            </a:r>
            <a:r>
              <a:rPr lang="en-US" dirty="0"/>
              <a:t>to</a:t>
            </a:r>
            <a:r>
              <a:rPr lang="en-US" dirty="0" smtClean="0"/>
              <a:t> take </a:t>
            </a:r>
            <a:r>
              <a:rPr lang="en-US" dirty="0"/>
              <a:t>at least one of the following measures to </a:t>
            </a:r>
            <a:r>
              <a:rPr lang="en-US" dirty="0" smtClean="0"/>
              <a:t>ensure that </a:t>
            </a:r>
            <a:r>
              <a:rPr lang="en-US" dirty="0"/>
              <a:t>the investment in question is </a:t>
            </a:r>
            <a:r>
              <a:rPr lang="en-US" dirty="0" smtClean="0"/>
              <a:t>made…”</a:t>
            </a:r>
          </a:p>
          <a:p>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51021" y="0"/>
            <a:ext cx="6803959" cy="6858001"/>
          </a:xfrm>
          <a:prstGeom prst="rect">
            <a:avLst/>
          </a:prstGeom>
        </p:spPr>
      </p:pic>
      <p:sp>
        <p:nvSpPr>
          <p:cNvPr id="4" name="TextBox 3"/>
          <p:cNvSpPr txBox="1"/>
          <p:nvPr/>
        </p:nvSpPr>
        <p:spPr>
          <a:xfrm>
            <a:off x="1551021" y="228600"/>
            <a:ext cx="6803959" cy="400110"/>
          </a:xfrm>
          <a:prstGeom prst="rect">
            <a:avLst/>
          </a:prstGeom>
          <a:noFill/>
        </p:spPr>
        <p:txBody>
          <a:bodyPr wrap="square" rtlCol="0">
            <a:spAutoFit/>
          </a:bodyPr>
          <a:lstStyle/>
          <a:p>
            <a:r>
              <a:rPr lang="en-US" dirty="0" smtClean="0"/>
              <a:t>Projects of European significance (2010-2014)</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TextBox 3"/>
          <p:cNvSpPr txBox="1"/>
          <p:nvPr/>
        </p:nvSpPr>
        <p:spPr>
          <a:xfrm>
            <a:off x="1551021" y="57090"/>
            <a:ext cx="6803959" cy="400110"/>
          </a:xfrm>
          <a:prstGeom prst="rect">
            <a:avLst/>
          </a:prstGeom>
          <a:noFill/>
        </p:spPr>
        <p:txBody>
          <a:bodyPr wrap="square" rtlCol="0">
            <a:spAutoFit/>
          </a:bodyPr>
          <a:lstStyle/>
          <a:p>
            <a:r>
              <a:rPr lang="en-US" dirty="0" smtClean="0"/>
              <a:t>Projects of European significance (2015-2020)</a:t>
            </a:r>
            <a:endParaRPr lang="en-US" dirty="0"/>
          </a:p>
        </p:txBody>
      </p:sp>
      <p:pic>
        <p:nvPicPr>
          <p:cNvPr id="5" name="Picture 4"/>
          <p:cNvPicPr>
            <a:picLocks noChangeAspect="1"/>
          </p:cNvPicPr>
          <p:nvPr/>
        </p:nvPicPr>
        <p:blipFill>
          <a:blip r:embed="rId3"/>
          <a:stretch>
            <a:fillRect/>
          </a:stretch>
        </p:blipFill>
        <p:spPr>
          <a:xfrm>
            <a:off x="1551020" y="0"/>
            <a:ext cx="6907180" cy="6858000"/>
          </a:xfrm>
          <a:prstGeom prst="rect">
            <a:avLst/>
          </a:prstGeom>
        </p:spPr>
      </p:pic>
      <p:sp>
        <p:nvSpPr>
          <p:cNvPr id="6" name="TextBox 5"/>
          <p:cNvSpPr txBox="1"/>
          <p:nvPr/>
        </p:nvSpPr>
        <p:spPr>
          <a:xfrm>
            <a:off x="1551021" y="76200"/>
            <a:ext cx="6803959" cy="400110"/>
          </a:xfrm>
          <a:prstGeom prst="rect">
            <a:avLst/>
          </a:prstGeom>
          <a:noFill/>
        </p:spPr>
        <p:txBody>
          <a:bodyPr wrap="square" rtlCol="0">
            <a:spAutoFit/>
          </a:bodyPr>
          <a:lstStyle/>
          <a:p>
            <a:r>
              <a:rPr lang="en-US" dirty="0" smtClean="0"/>
              <a:t>Projects of European significance (2015-2020)</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a:noFill/>
        </p:spPr>
        <p:txBody>
          <a:bodyPr/>
          <a:lstStyle/>
          <a:p>
            <a:fld id="{499929FF-ADA1-1847-B75D-BA817E790429}" type="slidenum">
              <a:rPr lang="en-US" smtClean="0"/>
              <a:pPr/>
              <a:t>29</a:t>
            </a:fld>
            <a:endParaRPr lang="en-US" smtClean="0"/>
          </a:p>
        </p:txBody>
      </p:sp>
      <p:sp>
        <p:nvSpPr>
          <p:cNvPr id="139267" name="Rectangle 2"/>
          <p:cNvSpPr>
            <a:spLocks noGrp="1" noChangeArrowheads="1"/>
          </p:cNvSpPr>
          <p:nvPr>
            <p:ph type="title"/>
          </p:nvPr>
        </p:nvSpPr>
        <p:spPr>
          <a:xfrm>
            <a:off x="661988" y="188913"/>
            <a:ext cx="8970962" cy="1143000"/>
          </a:xfrm>
        </p:spPr>
        <p:txBody>
          <a:bodyPr/>
          <a:lstStyle/>
          <a:p>
            <a:r>
              <a:rPr lang="es-ES" sz="3200" dirty="0" smtClean="0"/>
              <a:t>Cost allocation implicitly results from the Inter-TSO payment mechanism</a:t>
            </a:r>
            <a:endParaRPr lang="es-ES" dirty="0"/>
          </a:p>
        </p:txBody>
      </p:sp>
      <p:sp>
        <p:nvSpPr>
          <p:cNvPr id="139268" name="Rectangle 3"/>
          <p:cNvSpPr>
            <a:spLocks noGrp="1" noChangeArrowheads="1"/>
          </p:cNvSpPr>
          <p:nvPr>
            <p:ph type="body" idx="1"/>
          </p:nvPr>
        </p:nvSpPr>
        <p:spPr>
          <a:xfrm>
            <a:off x="661988" y="1831975"/>
            <a:ext cx="8939212" cy="4949825"/>
          </a:xfrm>
        </p:spPr>
        <p:txBody>
          <a:bodyPr/>
          <a:lstStyle/>
          <a:p>
            <a:r>
              <a:rPr lang="es-ES" sz="2600" dirty="0" smtClean="0">
                <a:sym typeface="Wingdings 3" pitchFamily="-108" charset="2"/>
              </a:rPr>
              <a:t>Countries compensate one-another for the utilization of their networks</a:t>
            </a:r>
          </a:p>
          <a:p>
            <a:pPr lvl="1"/>
            <a:r>
              <a:rPr lang="es-ES" sz="2400" dirty="0" smtClean="0">
                <a:sym typeface="Wingdings 3" pitchFamily="-108" charset="2"/>
              </a:rPr>
              <a:t>A procedure is needed to quantify “network utilization”</a:t>
            </a:r>
          </a:p>
          <a:p>
            <a:r>
              <a:rPr lang="es-ES" sz="2600" dirty="0" smtClean="0">
                <a:sym typeface="Wingdings 3" pitchFamily="-108" charset="2"/>
              </a:rPr>
              <a:t>The net balance of compensations &amp; charges for each country is added to its total network cost from which transmission tariffs are computed</a:t>
            </a:r>
          </a:p>
          <a:p>
            <a:r>
              <a:rPr lang="es-ES" sz="2600" dirty="0" smtClean="0">
                <a:sym typeface="Wingdings 3" pitchFamily="-108" charset="2"/>
              </a:rPr>
              <a:t>The national network charge </a:t>
            </a:r>
            <a:r>
              <a:rPr lang="es-ES" sz="2400" i="1" dirty="0" smtClean="0">
                <a:sym typeface="Wingdings 3" pitchFamily="-108" charset="2"/>
              </a:rPr>
              <a:t>(every country is free to design these charges) </a:t>
            </a:r>
            <a:r>
              <a:rPr lang="es-ES" sz="2600" dirty="0" smtClean="0">
                <a:sym typeface="Wingdings 3" pitchFamily="-108" charset="2"/>
              </a:rPr>
              <a:t>gives access to the entire EU</a:t>
            </a:r>
          </a:p>
          <a:p>
            <a:r>
              <a:rPr lang="es-ES" sz="2600" dirty="0" smtClean="0">
                <a:sym typeface="Wingdings 3" pitchFamily="-108" charset="2"/>
              </a:rPr>
              <a:t>The current method could be much improved, but it already has solved a major part of a really tough problem</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srcRect/>
          <a:stretch>
            <a:fillRect/>
          </a:stretch>
        </p:blipFill>
        <p:spPr bwMode="auto">
          <a:xfrm>
            <a:off x="742950" y="495300"/>
            <a:ext cx="8420100" cy="58674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39738" y="1676400"/>
            <a:ext cx="8970962" cy="2971800"/>
          </a:xfrm>
        </p:spPr>
        <p:txBody>
          <a:bodyPr/>
          <a:lstStyle/>
          <a:p>
            <a:pPr algn="ctr"/>
            <a:r>
              <a:rPr lang="en-US" sz="5400" dirty="0" smtClean="0">
                <a:solidFill>
                  <a:schemeClr val="bg2"/>
                </a:solidFill>
              </a:rPr>
              <a:t>Regional initiatives:</a:t>
            </a:r>
            <a:br>
              <a:rPr lang="en-US" sz="5400" dirty="0" smtClean="0">
                <a:solidFill>
                  <a:schemeClr val="bg2"/>
                </a:solidFill>
              </a:rPr>
            </a:br>
            <a:r>
              <a:rPr lang="en-US" sz="5400" dirty="0" smtClean="0">
                <a:solidFill>
                  <a:schemeClr val="bg2"/>
                </a:solidFill>
              </a:rPr>
              <a:t>Towards a seamless EU IEM?</a:t>
            </a:r>
            <a:endParaRPr lang="es-ES" sz="4800" dirty="0" smtClean="0">
              <a:solidFill>
                <a:schemeClr val="bg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bwMode="auto">
          <a:xfrm>
            <a:off x="439738" y="228600"/>
            <a:ext cx="9237662" cy="1143000"/>
          </a:xfrm>
          <a:noFill/>
          <a:ln>
            <a:miter lim="800000"/>
            <a:headEnd/>
            <a:tailEnd/>
          </a:ln>
        </p:spPr>
        <p:txBody>
          <a:bodyPr wrap="square" lIns="91440" tIns="45720" rIns="91440" bIns="45720" numCol="1" anchor="ctr" anchorCtr="0" compatLnSpc="1">
            <a:prstTxWarp prst="textNoShape">
              <a:avLst/>
            </a:prstTxWarp>
          </a:bodyPr>
          <a:lstStyle/>
          <a:p>
            <a:pPr eaLnBrk="1" hangingPunct="1"/>
            <a:r>
              <a:rPr lang="en-GB" sz="3600" dirty="0" smtClean="0"/>
              <a:t>The electricity </a:t>
            </a:r>
            <a:r>
              <a:rPr lang="en-GB" sz="3600" dirty="0"/>
              <a:t>Regional </a:t>
            </a:r>
            <a:r>
              <a:rPr lang="en-GB" sz="3600" dirty="0" smtClean="0"/>
              <a:t>Initiatives</a:t>
            </a:r>
            <a:endParaRPr lang="en-GB" sz="1600" b="0" i="1" dirty="0"/>
          </a:p>
        </p:txBody>
      </p:sp>
      <p:pic>
        <p:nvPicPr>
          <p:cNvPr id="18436" name="Picture 3"/>
          <p:cNvPicPr>
            <a:picLocks noChangeAspect="1" noChangeArrowheads="1"/>
          </p:cNvPicPr>
          <p:nvPr/>
        </p:nvPicPr>
        <p:blipFill>
          <a:blip r:embed="rId2"/>
          <a:srcRect/>
          <a:stretch>
            <a:fillRect/>
          </a:stretch>
        </p:blipFill>
        <p:spPr bwMode="auto">
          <a:xfrm>
            <a:off x="21227" y="1783968"/>
            <a:ext cx="6455773" cy="5074031"/>
          </a:xfrm>
          <a:prstGeom prst="rect">
            <a:avLst/>
          </a:prstGeom>
          <a:noFill/>
          <a:ln w="12700">
            <a:noFill/>
            <a:miter lim="800000"/>
            <a:headEnd/>
            <a:tailEnd/>
          </a:ln>
        </p:spPr>
      </p:pic>
      <p:pic>
        <p:nvPicPr>
          <p:cNvPr id="18437" name="Picture 4"/>
          <p:cNvPicPr>
            <a:picLocks noChangeAspect="1" noChangeArrowheads="1"/>
          </p:cNvPicPr>
          <p:nvPr/>
        </p:nvPicPr>
        <p:blipFill>
          <a:blip r:embed="rId3"/>
          <a:srcRect/>
          <a:stretch>
            <a:fillRect/>
          </a:stretch>
        </p:blipFill>
        <p:spPr bwMode="auto">
          <a:xfrm>
            <a:off x="6435460" y="1828800"/>
            <a:ext cx="3470540" cy="2211388"/>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554038" y="152400"/>
            <a:ext cx="8970962" cy="1143000"/>
          </a:xfrm>
        </p:spPr>
        <p:txBody>
          <a:bodyPr anchor="ctr"/>
          <a:lstStyle/>
          <a:p>
            <a:r>
              <a:rPr lang="en-US" sz="3600" dirty="0" smtClean="0"/>
              <a:t>Tasks being addressed by the </a:t>
            </a:r>
            <a:r>
              <a:rPr lang="en-US" sz="3600" dirty="0" err="1" smtClean="0"/>
              <a:t>RIs</a:t>
            </a:r>
            <a:endParaRPr lang="en-US" i="1" dirty="0" smtClean="0">
              <a:ea typeface="ＭＳ Ｐゴシック" pitchFamily="-108" charset="-128"/>
              <a:cs typeface="ＭＳ Ｐゴシック" pitchFamily="-108" charset="-128"/>
            </a:endParaRPr>
          </a:p>
        </p:txBody>
      </p:sp>
      <p:sp>
        <p:nvSpPr>
          <p:cNvPr id="35843" name="Content Placeholder 2"/>
          <p:cNvSpPr>
            <a:spLocks noGrp="1"/>
          </p:cNvSpPr>
          <p:nvPr>
            <p:ph idx="1"/>
          </p:nvPr>
        </p:nvSpPr>
        <p:spPr>
          <a:xfrm>
            <a:off x="495300" y="1847850"/>
            <a:ext cx="9105900" cy="4171950"/>
          </a:xfrm>
        </p:spPr>
        <p:txBody>
          <a:bodyPr/>
          <a:lstStyle/>
          <a:p>
            <a:pPr lvl="0"/>
            <a:r>
              <a:rPr lang="en-US" sz="2400" dirty="0" smtClean="0"/>
              <a:t>Coordinated transmission capacity calculation &amp; utilization of a common network model</a:t>
            </a:r>
          </a:p>
          <a:p>
            <a:pPr lvl="0"/>
            <a:r>
              <a:rPr lang="en-US" sz="2400" dirty="0" smtClean="0"/>
              <a:t>Towards a regional single auction platform, with harmonized rules, IT interface &amp; products for medium &amp; long-term allocation</a:t>
            </a:r>
          </a:p>
          <a:p>
            <a:pPr lvl="0"/>
            <a:r>
              <a:rPr lang="en-US" sz="2400" dirty="0" smtClean="0"/>
              <a:t>Towards a market coupling model for the day-ahead timeframe</a:t>
            </a:r>
          </a:p>
          <a:p>
            <a:pPr lvl="0"/>
            <a:r>
              <a:rPr lang="en-US" sz="2400" dirty="0" smtClean="0"/>
              <a:t>Towards an intra-day mechanism, possible based on continuous trading</a:t>
            </a:r>
          </a:p>
          <a:p>
            <a:pPr lvl="0"/>
            <a:r>
              <a:rPr lang="en-US" sz="2400" dirty="0" smtClean="0"/>
              <a:t>Integration of balancing markets</a:t>
            </a:r>
          </a:p>
          <a:p>
            <a:pPr lvl="0"/>
            <a:r>
              <a:rPr lang="en-US" sz="2400" dirty="0" smtClean="0"/>
              <a:t>Integration of transparency requirements</a:t>
            </a:r>
            <a:endParaRPr lang="en-US" sz="2400" dirty="0" smtClean="0">
              <a:ea typeface="ＭＳ Ｐゴシック" pitchFamily="-108" charset="-128"/>
            </a:endParaRPr>
          </a:p>
          <a:p>
            <a:pPr lvl="2"/>
            <a:endParaRPr lang="en-US" sz="2000" dirty="0" smtClean="0">
              <a:ea typeface="ＭＳ Ｐゴシック" pitchFamily="-108"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554038" y="228600"/>
            <a:ext cx="8970962" cy="1143000"/>
          </a:xfrm>
        </p:spPr>
        <p:txBody>
          <a:bodyPr anchor="ctr"/>
          <a:lstStyle/>
          <a:p>
            <a:r>
              <a:rPr lang="en-US" sz="3600" dirty="0" smtClean="0"/>
              <a:t>From </a:t>
            </a:r>
            <a:r>
              <a:rPr lang="en-US" sz="3600" dirty="0" err="1" smtClean="0"/>
              <a:t>RIs</a:t>
            </a:r>
            <a:r>
              <a:rPr lang="en-US" sz="3600" dirty="0" smtClean="0"/>
              <a:t> to a true EU IEM</a:t>
            </a:r>
            <a:endParaRPr lang="en-US" dirty="0" smtClean="0"/>
          </a:p>
        </p:txBody>
      </p:sp>
      <p:sp>
        <p:nvSpPr>
          <p:cNvPr id="31747" name="Content Placeholder 2"/>
          <p:cNvSpPr>
            <a:spLocks noGrp="1"/>
          </p:cNvSpPr>
          <p:nvPr>
            <p:ph idx="1"/>
          </p:nvPr>
        </p:nvSpPr>
        <p:spPr>
          <a:xfrm>
            <a:off x="495300" y="1752600"/>
            <a:ext cx="8859838" cy="4171950"/>
          </a:xfrm>
        </p:spPr>
        <p:txBody>
          <a:bodyPr/>
          <a:lstStyle/>
          <a:p>
            <a:r>
              <a:rPr lang="en-US" sz="2400" dirty="0" smtClean="0"/>
              <a:t>The magnitude of the challenge is worth noticing: coordinated congestion management at EU-wide level</a:t>
            </a:r>
          </a:p>
          <a:p>
            <a:r>
              <a:rPr lang="en-US" sz="2400" dirty="0" smtClean="0"/>
              <a:t>7 Regional Initiatives (</a:t>
            </a:r>
            <a:r>
              <a:rPr lang="en-US" sz="2400" dirty="0" err="1" smtClean="0"/>
              <a:t>RIs</a:t>
            </a:r>
            <a:r>
              <a:rPr lang="en-US" sz="2400" dirty="0" smtClean="0"/>
              <a:t>) were created to remove barriers to trade &amp; achieve a high level of harmonization just among neighboring countries</a:t>
            </a:r>
          </a:p>
          <a:p>
            <a:pPr lvl="1"/>
            <a:r>
              <a:rPr lang="en-US" sz="2400" dirty="0" smtClean="0"/>
              <a:t>with the expectation of integrating the </a:t>
            </a:r>
            <a:r>
              <a:rPr lang="en-US" sz="2400" dirty="0" err="1" smtClean="0"/>
              <a:t>RIs</a:t>
            </a:r>
            <a:r>
              <a:rPr lang="en-US" sz="2400" dirty="0" smtClean="0"/>
              <a:t> into a single EU IEM later</a:t>
            </a:r>
          </a:p>
          <a:p>
            <a:r>
              <a:rPr lang="en-US" sz="2400" dirty="0" smtClean="0"/>
              <a:t>The success has been very limited so far &amp; the progress very slow</a:t>
            </a:r>
          </a:p>
          <a:p>
            <a:r>
              <a:rPr lang="en-US" sz="2400" dirty="0" smtClean="0"/>
              <a:t>However, major advances have been recently made under the initiative of the Power Exchanges themselves</a:t>
            </a:r>
          </a:p>
        </p:txBody>
      </p:sp>
      <p:sp>
        <p:nvSpPr>
          <p:cNvPr id="31748" name="Slide Number Placeholder 3"/>
          <p:cNvSpPr>
            <a:spLocks noGrp="1"/>
          </p:cNvSpPr>
          <p:nvPr>
            <p:ph type="sldNum" sz="quarter" idx="12"/>
          </p:nvPr>
        </p:nvSpPr>
        <p:spPr>
          <a:noFill/>
        </p:spPr>
        <p:txBody>
          <a:bodyPr/>
          <a:lstStyle/>
          <a:p>
            <a:fld id="{0F075567-628C-254E-8912-5D5A64356BD3}" type="slidenum">
              <a:rPr lang="en-US" smtClean="0"/>
              <a:pPr/>
              <a:t>33</a:t>
            </a:fld>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554038" y="228600"/>
            <a:ext cx="8970962" cy="1143000"/>
          </a:xfrm>
        </p:spPr>
        <p:txBody>
          <a:bodyPr anchor="ctr"/>
          <a:lstStyle/>
          <a:p>
            <a:r>
              <a:rPr lang="en-US" sz="3600" dirty="0" smtClean="0"/>
              <a:t>Still major open issues</a:t>
            </a:r>
          </a:p>
        </p:txBody>
      </p:sp>
      <p:sp>
        <p:nvSpPr>
          <p:cNvPr id="31747" name="Content Placeholder 2"/>
          <p:cNvSpPr>
            <a:spLocks noGrp="1"/>
          </p:cNvSpPr>
          <p:nvPr>
            <p:ph idx="1"/>
          </p:nvPr>
        </p:nvSpPr>
        <p:spPr>
          <a:xfrm>
            <a:off x="495300" y="1752600"/>
            <a:ext cx="8859838" cy="4171950"/>
          </a:xfrm>
        </p:spPr>
        <p:txBody>
          <a:bodyPr/>
          <a:lstStyle/>
          <a:p>
            <a:r>
              <a:rPr lang="en-US" sz="2400" dirty="0" smtClean="0"/>
              <a:t>EU-wide transmission planning</a:t>
            </a:r>
          </a:p>
          <a:p>
            <a:pPr lvl="1"/>
            <a:r>
              <a:rPr lang="en-US" sz="2200" dirty="0" smtClean="0"/>
              <a:t>is only indicative</a:t>
            </a:r>
          </a:p>
          <a:p>
            <a:pPr lvl="1"/>
            <a:r>
              <a:rPr lang="en-US" sz="2200" dirty="0" smtClean="0"/>
              <a:t>current horizon of 10 years is too short to include major sustainability concerns</a:t>
            </a:r>
          </a:p>
          <a:p>
            <a:r>
              <a:rPr lang="en-US" sz="2400" dirty="0" smtClean="0"/>
              <a:t>There is no common EU policy on cost recovery of transmission assets</a:t>
            </a:r>
          </a:p>
          <a:p>
            <a:pPr lvl="1"/>
            <a:r>
              <a:rPr lang="en-US" sz="2200" dirty="0" smtClean="0"/>
              <a:t>Some national approaches create unnecessary risk for investors</a:t>
            </a:r>
          </a:p>
          <a:p>
            <a:r>
              <a:rPr lang="en-US" sz="2400" dirty="0" smtClean="0"/>
              <a:t>No use of Locational Marginal Prices (</a:t>
            </a:r>
            <a:r>
              <a:rPr lang="en-US" sz="2400" dirty="0" err="1" smtClean="0"/>
              <a:t>LMPs</a:t>
            </a:r>
            <a:r>
              <a:rPr lang="en-US" sz="2400" dirty="0" smtClean="0"/>
              <a:t>) for energy</a:t>
            </a:r>
          </a:p>
        </p:txBody>
      </p:sp>
      <p:sp>
        <p:nvSpPr>
          <p:cNvPr id="31748" name="Slide Number Placeholder 3"/>
          <p:cNvSpPr>
            <a:spLocks noGrp="1"/>
          </p:cNvSpPr>
          <p:nvPr>
            <p:ph type="sldNum" sz="quarter" idx="12"/>
          </p:nvPr>
        </p:nvSpPr>
        <p:spPr>
          <a:noFill/>
        </p:spPr>
        <p:txBody>
          <a:bodyPr/>
          <a:lstStyle/>
          <a:p>
            <a:fld id="{0F075567-628C-254E-8912-5D5A64356BD3}" type="slidenum">
              <a:rPr lang="en-US" smtClean="0"/>
              <a:pPr/>
              <a:t>34</a:t>
            </a:fld>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554038" y="228600"/>
            <a:ext cx="9351962" cy="1143000"/>
          </a:xfrm>
        </p:spPr>
        <p:txBody>
          <a:bodyPr anchor="ctr"/>
          <a:lstStyle/>
          <a:p>
            <a:r>
              <a:rPr lang="en-US" sz="3600" dirty="0" smtClean="0"/>
              <a:t>The MIT Future of the Grid Study</a:t>
            </a:r>
          </a:p>
        </p:txBody>
      </p:sp>
      <p:sp>
        <p:nvSpPr>
          <p:cNvPr id="31747" name="Content Placeholder 2"/>
          <p:cNvSpPr>
            <a:spLocks noGrp="1"/>
          </p:cNvSpPr>
          <p:nvPr>
            <p:ph idx="1"/>
          </p:nvPr>
        </p:nvSpPr>
        <p:spPr>
          <a:xfrm>
            <a:off x="495300" y="1600200"/>
            <a:ext cx="8859838" cy="4171950"/>
          </a:xfrm>
        </p:spPr>
        <p:txBody>
          <a:bodyPr/>
          <a:lstStyle/>
          <a:p>
            <a:pPr>
              <a:lnSpc>
                <a:spcPct val="80000"/>
              </a:lnSpc>
              <a:buFont typeface="Wingdings" pitchFamily="28" charset="2"/>
              <a:buChar char="§"/>
            </a:pPr>
            <a:r>
              <a:rPr lang="en-US" sz="2600" b="1" i="1" dirty="0" smtClean="0">
                <a:ea typeface="ＭＳ Ｐゴシック" pitchFamily="28" charset="-128"/>
                <a:cs typeface="ＭＳ Ｐゴシック" pitchFamily="28" charset="-128"/>
              </a:rPr>
              <a:t>Objective</a:t>
            </a:r>
          </a:p>
          <a:p>
            <a:pPr lvl="1">
              <a:lnSpc>
                <a:spcPct val="80000"/>
              </a:lnSpc>
              <a:buNone/>
            </a:pPr>
            <a:r>
              <a:rPr lang="en-US" sz="2000" dirty="0" smtClean="0">
                <a:ea typeface="ＭＳ Ｐゴシック" pitchFamily="28" charset="-128"/>
                <a:cs typeface="ＭＳ Ｐゴシック" pitchFamily="28" charset="-128"/>
              </a:rPr>
              <a:t>	</a:t>
            </a:r>
            <a:r>
              <a:rPr lang="en-US" sz="2400" i="1" dirty="0" smtClean="0">
                <a:ea typeface="ＭＳ Ｐゴシック" pitchFamily="28" charset="-128"/>
                <a:cs typeface="ＭＳ Ｐゴシック" pitchFamily="28" charset="-128"/>
              </a:rPr>
              <a:t>To identify the key technical and policy challenges and opportunities that must be addressed if the electric grid is to evolve so as to enable the nation’s power system to operate efficiently, reliably, and securely despite the new demands that will be placed upon it</a:t>
            </a:r>
          </a:p>
          <a:p>
            <a:pPr lvl="1">
              <a:lnSpc>
                <a:spcPct val="80000"/>
              </a:lnSpc>
              <a:buNone/>
            </a:pPr>
            <a:r>
              <a:rPr lang="en-US" sz="1600" i="1" dirty="0" smtClean="0">
                <a:ea typeface="ＭＳ Ｐゴシック" pitchFamily="28" charset="-128"/>
                <a:cs typeface="ＭＳ Ｐゴシック" pitchFamily="28" charset="-128"/>
              </a:rPr>
              <a:t>  </a:t>
            </a:r>
          </a:p>
          <a:p>
            <a:pPr>
              <a:lnSpc>
                <a:spcPct val="80000"/>
              </a:lnSpc>
              <a:buFont typeface="Wingdings" pitchFamily="28" charset="2"/>
              <a:buChar char="§"/>
            </a:pPr>
            <a:r>
              <a:rPr lang="en-US" sz="2400" dirty="0" smtClean="0">
                <a:ea typeface="ＭＳ Ｐゴシック" pitchFamily="28" charset="-128"/>
                <a:cs typeface="ＭＳ Ｐゴシック" pitchFamily="28" charset="-128"/>
              </a:rPr>
              <a:t>Considered topics include</a:t>
            </a:r>
          </a:p>
          <a:p>
            <a:pPr lvl="1">
              <a:lnSpc>
                <a:spcPct val="80000"/>
              </a:lnSpc>
              <a:buFont typeface="Wingdings" pitchFamily="28" charset="2"/>
              <a:buChar char="§"/>
            </a:pPr>
            <a:r>
              <a:rPr lang="en-US" sz="2200" dirty="0" smtClean="0">
                <a:ea typeface="ＭＳ Ｐゴシック" pitchFamily="28" charset="-128"/>
                <a:cs typeface="ＭＳ Ｐゴシック" pitchFamily="28" charset="-128"/>
              </a:rPr>
              <a:t>Enhancing transmission, distribution &amp; demand responsiveness</a:t>
            </a:r>
          </a:p>
          <a:p>
            <a:pPr lvl="1">
              <a:lnSpc>
                <a:spcPct val="80000"/>
              </a:lnSpc>
              <a:buFont typeface="Wingdings" pitchFamily="28" charset="2"/>
              <a:buChar char="§"/>
            </a:pPr>
            <a:r>
              <a:rPr lang="en-US" sz="2200" dirty="0" smtClean="0">
                <a:ea typeface="ＭＳ Ｐゴシック" pitchFamily="28" charset="-128"/>
                <a:cs typeface="ＭＳ Ｐゴシック" pitchFamily="28" charset="-128"/>
              </a:rPr>
              <a:t>Communications, cyber-security &amp; privacy</a:t>
            </a:r>
          </a:p>
          <a:p>
            <a:pPr>
              <a:lnSpc>
                <a:spcPct val="80000"/>
              </a:lnSpc>
              <a:buFont typeface="Wingdings" pitchFamily="28" charset="2"/>
              <a:buChar char="§"/>
            </a:pPr>
            <a:r>
              <a:rPr lang="en-US" sz="2200" dirty="0" smtClean="0">
                <a:ea typeface="ＭＳ Ｐゴシック" pitchFamily="28" charset="-128"/>
                <a:cs typeface="ＭＳ Ｐゴシック" pitchFamily="28" charset="-128"/>
              </a:rPr>
              <a:t>A comprehensive reference for policy-makers, especially on new technologies &amp; T&amp;D implications </a:t>
            </a:r>
          </a:p>
          <a:p>
            <a:pPr>
              <a:lnSpc>
                <a:spcPct val="80000"/>
              </a:lnSpc>
              <a:buFont typeface="Wingdings" pitchFamily="28" charset="2"/>
              <a:buChar char="§"/>
            </a:pPr>
            <a:r>
              <a:rPr lang="en-US" sz="2200" dirty="0" smtClean="0">
                <a:ea typeface="ＭＳ Ｐゴシック" pitchFamily="28" charset="-128"/>
                <a:cs typeface="ＭＳ Ｐゴシック" pitchFamily="28" charset="-128"/>
              </a:rPr>
              <a:t>Recommendations on issues that will require a disruptive rather than an evolutionary response</a:t>
            </a:r>
          </a:p>
          <a:p>
            <a:pPr>
              <a:lnSpc>
                <a:spcPct val="80000"/>
              </a:lnSpc>
              <a:buFont typeface="Wingdings" pitchFamily="28" charset="2"/>
              <a:buChar char="§"/>
            </a:pPr>
            <a:r>
              <a:rPr lang="en-US" sz="2200" dirty="0" smtClean="0">
                <a:ea typeface="ＭＳ Ｐゴシック" pitchFamily="28" charset="-128"/>
                <a:cs typeface="ＭＳ Ｐゴシック" pitchFamily="28" charset="-128"/>
              </a:rPr>
              <a:t>Will assess what is known, not do new research</a:t>
            </a:r>
          </a:p>
          <a:p>
            <a:pPr>
              <a:lnSpc>
                <a:spcPct val="80000"/>
              </a:lnSpc>
              <a:buFont typeface="Wingdings" pitchFamily="28" charset="2"/>
              <a:buChar char="§"/>
            </a:pPr>
            <a:r>
              <a:rPr lang="en-US" sz="2200" dirty="0" smtClean="0">
                <a:ea typeface="ＭＳ Ｐゴシック" pitchFamily="28" charset="-128"/>
                <a:cs typeface="ＭＳ Ｐゴシック" pitchFamily="28" charset="-128"/>
              </a:rPr>
              <a:t>US focus (but learn from abroad), 2030 horizon</a:t>
            </a:r>
            <a:endParaRPr lang="en-US" sz="2200" dirty="0" smtClean="0"/>
          </a:p>
        </p:txBody>
      </p:sp>
      <p:sp>
        <p:nvSpPr>
          <p:cNvPr id="31748" name="Slide Number Placeholder 3"/>
          <p:cNvSpPr>
            <a:spLocks noGrp="1"/>
          </p:cNvSpPr>
          <p:nvPr>
            <p:ph type="sldNum" sz="quarter" idx="12"/>
          </p:nvPr>
        </p:nvSpPr>
        <p:spPr>
          <a:noFill/>
        </p:spPr>
        <p:txBody>
          <a:bodyPr/>
          <a:lstStyle/>
          <a:p>
            <a:fld id="{0F075567-628C-254E-8912-5D5A64356BD3}" type="slidenum">
              <a:rPr lang="en-US" smtClean="0"/>
              <a:pPr/>
              <a:t>35</a:t>
            </a:fld>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04850" y="2514600"/>
            <a:ext cx="8705850" cy="2160588"/>
          </a:xfrm>
        </p:spPr>
        <p:txBody>
          <a:bodyPr anchor="ctr"/>
          <a:lstStyle/>
          <a:p>
            <a:pPr algn="ctr"/>
            <a:r>
              <a:rPr lang="en-US" sz="4800"/>
              <a:t>Thank you for your attention</a:t>
            </a:r>
            <a:endParaRPr lang="en-US" sz="3600">
              <a:sym typeface="Wingdings" pitchFamily="-108"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srcRect/>
          <a:stretch>
            <a:fillRect/>
          </a:stretch>
        </p:blipFill>
        <p:spPr bwMode="auto">
          <a:xfrm>
            <a:off x="975122" y="549276"/>
            <a:ext cx="8034867" cy="6308725"/>
          </a:xfrm>
          <a:prstGeom prst="rect">
            <a:avLst/>
          </a:prstGeom>
          <a:noFill/>
          <a:ln w="9525">
            <a:noFill/>
            <a:miter lim="800000"/>
            <a:headEnd/>
            <a:tailEnd/>
          </a:ln>
        </p:spPr>
      </p:pic>
      <p:sp>
        <p:nvSpPr>
          <p:cNvPr id="93187" name="Text Box 3"/>
          <p:cNvSpPr txBox="1">
            <a:spLocks noChangeArrowheads="1"/>
          </p:cNvSpPr>
          <p:nvPr/>
        </p:nvSpPr>
        <p:spPr bwMode="auto">
          <a:xfrm>
            <a:off x="199496" y="0"/>
            <a:ext cx="9507008"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1">
                <a:latin typeface="Arial Black" pitchFamily="-110" charset="0"/>
              </a:rPr>
              <a:t>Synchronous subsystems in Europe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Slide Number Placeholder 1"/>
          <p:cNvSpPr>
            <a:spLocks noGrp="1"/>
          </p:cNvSpPr>
          <p:nvPr>
            <p:ph type="sldNum" sz="quarter" idx="10"/>
          </p:nvPr>
        </p:nvSpPr>
        <p:spPr>
          <a:noFill/>
        </p:spPr>
        <p:txBody>
          <a:bodyPr/>
          <a:lstStyle/>
          <a:p>
            <a:fld id="{37BB5AD0-FE9E-C548-AB90-921F73D9A3FA}" type="slidenum">
              <a:rPr lang="es-ES" smtClean="0">
                <a:latin typeface="Times" pitchFamily="-110" charset="0"/>
              </a:rPr>
              <a:pPr/>
              <a:t>5</a:t>
            </a:fld>
            <a:endParaRPr lang="es-ES" smtClean="0">
              <a:latin typeface="Times" pitchFamily="-110" charset="0"/>
            </a:endParaRPr>
          </a:p>
        </p:txBody>
      </p:sp>
      <p:pic>
        <p:nvPicPr>
          <p:cNvPr id="99331" name="Picture 2"/>
          <p:cNvPicPr>
            <a:picLocks noChangeAspect="1" noChangeArrowheads="1"/>
          </p:cNvPicPr>
          <p:nvPr/>
        </p:nvPicPr>
        <p:blipFill>
          <a:blip r:embed="rId3"/>
          <a:srcRect/>
          <a:stretch>
            <a:fillRect/>
          </a:stretch>
        </p:blipFill>
        <p:spPr bwMode="auto">
          <a:xfrm>
            <a:off x="87710" y="11114"/>
            <a:ext cx="9906000" cy="6835775"/>
          </a:xfrm>
          <a:prstGeom prst="rect">
            <a:avLst/>
          </a:prstGeom>
          <a:noFill/>
          <a:ln w="9525">
            <a:noFill/>
            <a:miter lim="800000"/>
            <a:headEnd/>
            <a:tailEnd/>
          </a:ln>
        </p:spPr>
      </p:pic>
      <p:sp>
        <p:nvSpPr>
          <p:cNvPr id="99332" name="Text Box 3"/>
          <p:cNvSpPr txBox="1">
            <a:spLocks noChangeArrowheads="1"/>
          </p:cNvSpPr>
          <p:nvPr/>
        </p:nvSpPr>
        <p:spPr bwMode="auto">
          <a:xfrm>
            <a:off x="705115" y="5805488"/>
            <a:ext cx="8640233" cy="946150"/>
          </a:xfrm>
          <a:prstGeom prst="rect">
            <a:avLst/>
          </a:prstGeom>
          <a:noFill/>
          <a:ln w="9525">
            <a:noFill/>
            <a:miter lim="800000"/>
            <a:headEnd/>
            <a:tailEnd/>
          </a:ln>
        </p:spPr>
        <p:txBody>
          <a:bodyPr>
            <a:prstTxWarp prst="textNoShape">
              <a:avLst/>
            </a:prstTxWarp>
            <a:spAutoFit/>
          </a:bodyPr>
          <a:lstStyle/>
          <a:p>
            <a:pPr>
              <a:spcBef>
                <a:spcPct val="50000"/>
              </a:spcBef>
            </a:pPr>
            <a:r>
              <a:rPr lang="es-ES" sz="2800" b="1">
                <a:latin typeface="Tahoma" pitchFamily="-110" charset="0"/>
              </a:rPr>
              <a:t>Synchronous blocks &amp; broader perspectives (e.g. the “Mediterranean Ring”)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101600"/>
            <a:ext cx="9906000" cy="396875"/>
          </a:xfrm>
          <a:prstGeom prst="rect">
            <a:avLst/>
          </a:prstGeom>
          <a:noFill/>
          <a:ln w="9525">
            <a:noFill/>
            <a:miter lim="800000"/>
            <a:headEnd/>
            <a:tailEnd/>
          </a:ln>
        </p:spPr>
        <p:txBody>
          <a:bodyPr>
            <a:prstTxWarp prst="textNoShape">
              <a:avLst/>
            </a:prstTxWarp>
            <a:spAutoFit/>
          </a:bodyPr>
          <a:lstStyle/>
          <a:p>
            <a:pPr>
              <a:spcBef>
                <a:spcPct val="50000"/>
              </a:spcBef>
            </a:pPr>
            <a:r>
              <a:rPr lang="es-ES"/>
              <a:t> </a:t>
            </a:r>
          </a:p>
        </p:txBody>
      </p:sp>
      <p:pic>
        <p:nvPicPr>
          <p:cNvPr id="43011" name="Picture 4"/>
          <p:cNvPicPr>
            <a:picLocks noChangeAspect="1" noChangeArrowheads="1"/>
          </p:cNvPicPr>
          <p:nvPr/>
        </p:nvPicPr>
        <p:blipFill>
          <a:blip r:embed="rId3"/>
          <a:srcRect/>
          <a:stretch>
            <a:fillRect/>
          </a:stretch>
        </p:blipFill>
        <p:spPr bwMode="auto">
          <a:xfrm>
            <a:off x="3584575" y="498475"/>
            <a:ext cx="5768975" cy="6359525"/>
          </a:xfrm>
          <a:prstGeom prst="rect">
            <a:avLst/>
          </a:prstGeom>
          <a:noFill/>
          <a:ln w="9525">
            <a:noFill/>
            <a:miter lim="800000"/>
            <a:headEnd/>
            <a:tailEnd/>
          </a:ln>
        </p:spPr>
      </p:pic>
      <p:sp>
        <p:nvSpPr>
          <p:cNvPr id="43012" name="Text Box 5"/>
          <p:cNvSpPr txBox="1">
            <a:spLocks noChangeArrowheads="1"/>
          </p:cNvSpPr>
          <p:nvPr/>
        </p:nvSpPr>
        <p:spPr bwMode="auto">
          <a:xfrm>
            <a:off x="488950" y="188913"/>
            <a:ext cx="6913563" cy="461665"/>
          </a:xfrm>
          <a:prstGeom prst="rect">
            <a:avLst/>
          </a:prstGeom>
          <a:noFill/>
          <a:ln w="9525">
            <a:noFill/>
            <a:miter lim="800000"/>
            <a:headEnd/>
            <a:tailEnd/>
          </a:ln>
        </p:spPr>
        <p:txBody>
          <a:bodyPr>
            <a:prstTxWarp prst="textNoShape">
              <a:avLst/>
            </a:prstTxWarp>
            <a:spAutoFit/>
          </a:bodyPr>
          <a:lstStyle/>
          <a:p>
            <a:pPr algn="l">
              <a:spcBef>
                <a:spcPct val="50000"/>
              </a:spcBef>
            </a:pPr>
            <a:r>
              <a:rPr lang="es-ES" sz="2400" dirty="0"/>
              <a:t>The Internal Electricity Market (IEM) of the </a:t>
            </a:r>
            <a:r>
              <a:rPr lang="es-ES" sz="2400" dirty="0" smtClean="0"/>
              <a:t>EU</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000250" y="76200"/>
            <a:ext cx="5905500" cy="381000"/>
          </a:xfrm>
          <a:prstGeom prst="rect">
            <a:avLst/>
          </a:prstGeom>
        </p:spPr>
      </p:pic>
      <p:pic>
        <p:nvPicPr>
          <p:cNvPr id="8" name="Picture 7"/>
          <p:cNvPicPr>
            <a:picLocks noChangeAspect="1"/>
          </p:cNvPicPr>
          <p:nvPr/>
        </p:nvPicPr>
        <p:blipFill>
          <a:blip r:embed="rId4"/>
          <a:stretch>
            <a:fillRect/>
          </a:stretch>
        </p:blipFill>
        <p:spPr>
          <a:xfrm>
            <a:off x="0" y="533400"/>
            <a:ext cx="9906000" cy="6324600"/>
          </a:xfrm>
          <a:prstGeom prst="rect">
            <a:avLst/>
          </a:prstGeom>
        </p:spPr>
      </p:pic>
      <p:pic>
        <p:nvPicPr>
          <p:cNvPr id="9" name="Picture 8"/>
          <p:cNvPicPr>
            <a:picLocks noChangeAspect="1"/>
          </p:cNvPicPr>
          <p:nvPr/>
        </p:nvPicPr>
        <p:blipFill>
          <a:blip r:embed="rId5"/>
          <a:stretch>
            <a:fillRect/>
          </a:stretch>
        </p:blipFill>
        <p:spPr>
          <a:xfrm>
            <a:off x="7035800" y="6553200"/>
            <a:ext cx="2870200" cy="3429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Number Placeholder 6"/>
          <p:cNvSpPr>
            <a:spLocks noGrp="1"/>
          </p:cNvSpPr>
          <p:nvPr>
            <p:ph type="sldNum" sz="quarter" idx="12"/>
          </p:nvPr>
        </p:nvSpPr>
        <p:spPr>
          <a:noFill/>
        </p:spPr>
        <p:txBody>
          <a:bodyPr/>
          <a:lstStyle/>
          <a:p>
            <a:fld id="{84491BFD-F7AF-7B42-BB79-A7FFAD061CB0}" type="slidenum">
              <a:rPr lang="en-US" smtClean="0"/>
              <a:pPr/>
              <a:t>8</a:t>
            </a:fld>
            <a:endParaRPr lang="en-US" smtClean="0"/>
          </a:p>
        </p:txBody>
      </p:sp>
      <p:sp>
        <p:nvSpPr>
          <p:cNvPr id="47107" name="Rectangle 2"/>
          <p:cNvSpPr>
            <a:spLocks noGrp="1" noChangeArrowheads="1"/>
          </p:cNvSpPr>
          <p:nvPr>
            <p:ph type="title"/>
          </p:nvPr>
        </p:nvSpPr>
        <p:spPr/>
        <p:txBody>
          <a:bodyPr anchor="ctr"/>
          <a:lstStyle/>
          <a:p>
            <a:pPr algn="ctr"/>
            <a:r>
              <a:rPr lang="es-ES" sz="3600" dirty="0" smtClean="0"/>
              <a:t>US &amp; EU: a basic comparison</a:t>
            </a:r>
            <a:endParaRPr lang="es-ES" sz="3200" dirty="0"/>
          </a:p>
        </p:txBody>
      </p:sp>
      <p:sp>
        <p:nvSpPr>
          <p:cNvPr id="47108" name="Rectangle 4"/>
          <p:cNvSpPr>
            <a:spLocks noGrp="1" noChangeArrowheads="1"/>
          </p:cNvSpPr>
          <p:nvPr>
            <p:ph type="body" sz="half" idx="1"/>
          </p:nvPr>
        </p:nvSpPr>
        <p:spPr>
          <a:xfrm>
            <a:off x="495300" y="1828800"/>
            <a:ext cx="4352925" cy="4783138"/>
          </a:xfrm>
        </p:spPr>
        <p:txBody>
          <a:bodyPr/>
          <a:lstStyle/>
          <a:p>
            <a:r>
              <a:rPr lang="es-ES" sz="2400" dirty="0"/>
              <a:t>EU-27 &amp; IEM</a:t>
            </a:r>
          </a:p>
          <a:p>
            <a:pPr lvl="1"/>
            <a:r>
              <a:rPr lang="es-ES" sz="2000" dirty="0"/>
              <a:t>4,3 Mkm2, 493 Mhab, </a:t>
            </a:r>
            <a:r>
              <a:rPr lang="es-ES" sz="2000" dirty="0" smtClean="0"/>
              <a:t>11600 </a:t>
            </a:r>
            <a:r>
              <a:rPr lang="es-ES" sz="2000" dirty="0"/>
              <a:t>b€ GDP</a:t>
            </a:r>
          </a:p>
          <a:p>
            <a:pPr lvl="1"/>
            <a:r>
              <a:rPr lang="es-ES" sz="2000" dirty="0"/>
              <a:t>741 GW installed capacity</a:t>
            </a:r>
          </a:p>
          <a:p>
            <a:pPr lvl="1"/>
            <a:r>
              <a:rPr lang="es-ES" sz="2000" dirty="0"/>
              <a:t>3309 TWh/year</a:t>
            </a:r>
          </a:p>
          <a:p>
            <a:r>
              <a:rPr lang="es-ES" sz="2000" i="1" dirty="0"/>
              <a:t>(Installed capacity, annual production)</a:t>
            </a:r>
          </a:p>
          <a:p>
            <a:pPr lvl="1"/>
            <a:r>
              <a:rPr lang="es-ES" sz="2000" dirty="0"/>
              <a:t>Germany (124 GW, 620 TWh)</a:t>
            </a:r>
          </a:p>
          <a:p>
            <a:pPr lvl="1"/>
            <a:r>
              <a:rPr lang="es-ES" sz="2000" dirty="0"/>
              <a:t>France (116 GW, 578 TWh)</a:t>
            </a:r>
          </a:p>
          <a:p>
            <a:pPr lvl="1"/>
            <a:r>
              <a:rPr lang="es-ES" sz="2000" dirty="0"/>
              <a:t>UK (81 GW, 398 TWh)</a:t>
            </a:r>
          </a:p>
          <a:p>
            <a:pPr lvl="1"/>
            <a:r>
              <a:rPr lang="es-ES" sz="2000" dirty="0"/>
              <a:t>Italy (85 GW, 304 TWh)</a:t>
            </a:r>
          </a:p>
          <a:p>
            <a:pPr lvl="1"/>
            <a:r>
              <a:rPr lang="es-ES" sz="2000" dirty="0"/>
              <a:t>Spain (70 GW, 294 TWh)</a:t>
            </a:r>
          </a:p>
        </p:txBody>
      </p:sp>
      <p:sp>
        <p:nvSpPr>
          <p:cNvPr id="47109" name="Rectangle 5"/>
          <p:cNvSpPr>
            <a:spLocks noGrp="1" noChangeArrowheads="1"/>
          </p:cNvSpPr>
          <p:nvPr>
            <p:ph type="body" sz="half" idx="2"/>
          </p:nvPr>
        </p:nvSpPr>
        <p:spPr>
          <a:xfrm>
            <a:off x="5000625" y="1828800"/>
            <a:ext cx="4354513" cy="4972050"/>
          </a:xfrm>
        </p:spPr>
        <p:txBody>
          <a:bodyPr/>
          <a:lstStyle/>
          <a:p>
            <a:r>
              <a:rPr lang="es-ES" sz="2400" dirty="0"/>
              <a:t>USA</a:t>
            </a:r>
          </a:p>
          <a:p>
            <a:pPr lvl="1"/>
            <a:r>
              <a:rPr lang="es-ES" sz="2000" dirty="0"/>
              <a:t>9,8 Mkm2, 300 Mhab, </a:t>
            </a:r>
            <a:r>
              <a:rPr lang="es-ES" sz="2000" dirty="0" smtClean="0"/>
              <a:t>13200 </a:t>
            </a:r>
            <a:r>
              <a:rPr lang="es-ES" sz="2000" dirty="0"/>
              <a:t>b$ GDP</a:t>
            </a:r>
          </a:p>
          <a:p>
            <a:pPr lvl="1"/>
            <a:r>
              <a:rPr lang="es-ES" sz="2000" dirty="0"/>
              <a:t>1076 GW installed capacity</a:t>
            </a:r>
          </a:p>
          <a:p>
            <a:pPr lvl="1"/>
            <a:r>
              <a:rPr lang="es-ES" sz="2000" dirty="0"/>
              <a:t>4200 TWh/year</a:t>
            </a:r>
          </a:p>
          <a:p>
            <a:r>
              <a:rPr lang="es-ES" sz="2000" i="1" dirty="0"/>
              <a:t>(Installed capacity, annual production)</a:t>
            </a:r>
          </a:p>
          <a:p>
            <a:pPr lvl="1"/>
            <a:r>
              <a:rPr lang="es-ES" sz="2000" dirty="0"/>
              <a:t>PJM (</a:t>
            </a:r>
            <a:r>
              <a:rPr lang="es-ES" sz="2000" dirty="0" smtClean="0"/>
              <a:t>164 </a:t>
            </a:r>
            <a:r>
              <a:rPr lang="es-ES" sz="2000" dirty="0"/>
              <a:t>GW, 763 GWh</a:t>
            </a:r>
            <a:r>
              <a:rPr lang="es-ES" sz="2000" dirty="0" smtClean="0"/>
              <a:t>)</a:t>
            </a:r>
          </a:p>
          <a:p>
            <a:pPr lvl="1"/>
            <a:r>
              <a:rPr lang="es-ES" sz="2000" dirty="0" smtClean="0"/>
              <a:t>MISO (127 GW, xxx)</a:t>
            </a:r>
          </a:p>
          <a:p>
            <a:pPr lvl="1"/>
            <a:r>
              <a:rPr lang="es-ES" sz="2000" dirty="0"/>
              <a:t>ERCOT </a:t>
            </a:r>
            <a:r>
              <a:rPr lang="es-ES" sz="2000" dirty="0" smtClean="0"/>
              <a:t>(80 </a:t>
            </a:r>
            <a:r>
              <a:rPr lang="es-ES" sz="2000" dirty="0"/>
              <a:t>GW, 290 TWh)</a:t>
            </a:r>
          </a:p>
          <a:p>
            <a:pPr lvl="1"/>
            <a:r>
              <a:rPr lang="es-ES" sz="2000" dirty="0"/>
              <a:t>California (</a:t>
            </a:r>
            <a:r>
              <a:rPr lang="es-ES" sz="2000" dirty="0" smtClean="0"/>
              <a:t>55 </a:t>
            </a:r>
            <a:r>
              <a:rPr lang="es-ES" sz="2000" dirty="0"/>
              <a:t>GW, 240 TWh)</a:t>
            </a:r>
          </a:p>
          <a:p>
            <a:pPr lvl="1"/>
            <a:r>
              <a:rPr lang="es-ES" sz="2000" dirty="0"/>
              <a:t>NY-ISO </a:t>
            </a:r>
            <a:r>
              <a:rPr lang="es-ES" sz="2000" dirty="0" smtClean="0"/>
              <a:t>(40 </a:t>
            </a:r>
            <a:r>
              <a:rPr lang="es-ES" sz="2000" dirty="0"/>
              <a:t>GW, 167 TWh)</a:t>
            </a:r>
          </a:p>
          <a:p>
            <a:pPr lvl="1"/>
            <a:r>
              <a:rPr lang="es-ES" sz="2000" dirty="0"/>
              <a:t>NE-ISO (</a:t>
            </a:r>
            <a:r>
              <a:rPr lang="es-ES" sz="2000" dirty="0" smtClean="0"/>
              <a:t>31 </a:t>
            </a:r>
            <a:r>
              <a:rPr lang="es-ES" sz="2000" dirty="0"/>
              <a:t>GW, 134 TWh)</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9738" y="1066800"/>
            <a:ext cx="8970962" cy="2971800"/>
          </a:xfrm>
        </p:spPr>
        <p:txBody>
          <a:bodyPr/>
          <a:lstStyle/>
          <a:p>
            <a:pPr algn="ctr"/>
            <a:r>
              <a:rPr lang="en-US" sz="5400" dirty="0" smtClean="0">
                <a:solidFill>
                  <a:schemeClr val="bg2"/>
                </a:solidFill>
              </a:rPr>
              <a:t>The issues</a:t>
            </a:r>
            <a:endParaRPr lang="es-ES" sz="4800" dirty="0" smtClean="0">
              <a:solidFill>
                <a:schemeClr val="bg2"/>
              </a:solidFill>
            </a:endParaRPr>
          </a:p>
        </p:txBody>
      </p:sp>
    </p:spTree>
  </p:cSld>
  <p:clrMapOvr>
    <a:masterClrMapping/>
  </p:clrMapOvr>
</p:sld>
</file>

<file path=ppt/theme/theme1.xml><?xml version="1.0" encoding="utf-8"?>
<a:theme xmlns:a="http://schemas.openxmlformats.org/drawingml/2006/main" name="Pincelada">
  <a:themeElements>
    <a:clrScheme name="Pincelada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Pincelada">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Times New Roman" pitchFamily="-108" charset="0"/>
          </a:defRPr>
        </a:defPPr>
      </a:lstStyle>
    </a:lnDef>
  </a:objectDefaults>
  <a:extraClrSchemeLst>
    <a:extraClrScheme>
      <a:clrScheme name="Pincelada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Pincelada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Pincelada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incelada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Pincelada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Pincelada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Pincelada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Office\Plantillas\Diseños de presentaciones\Pincelada.pot</Template>
  <TotalTime>12673</TotalTime>
  <Words>3497</Words>
  <Application>Microsoft Macintosh PowerPoint</Application>
  <PresentationFormat>A4 Paper (210x297 mm)</PresentationFormat>
  <Paragraphs>212</Paragraphs>
  <Slides>36</Slides>
  <Notes>28</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Pincelada</vt:lpstr>
      <vt:lpstr>Slide 1</vt:lpstr>
      <vt:lpstr>EU &amp; US Information for a comparison</vt:lpstr>
      <vt:lpstr>Slide 3</vt:lpstr>
      <vt:lpstr>Slide 4</vt:lpstr>
      <vt:lpstr>Slide 5</vt:lpstr>
      <vt:lpstr>Slide 6</vt:lpstr>
      <vt:lpstr>Slide 7</vt:lpstr>
      <vt:lpstr>US &amp; EU: a basic comparison</vt:lpstr>
      <vt:lpstr>The issues</vt:lpstr>
      <vt:lpstr>The unrelenting transmission issues (even without renewables!!)</vt:lpstr>
      <vt:lpstr>First… some theory</vt:lpstr>
      <vt:lpstr>3 dilemmas in transmission</vt:lpstr>
      <vt:lpstr>Facts &amp; principles (1 of 3)</vt:lpstr>
      <vt:lpstr>Facts &amp; principles (2 of 3)</vt:lpstr>
      <vt:lpstr>Facts &amp; principles (3 of 3)</vt:lpstr>
      <vt:lpstr>Then… orthodox answers</vt:lpstr>
      <vt:lpstr>EU energy policy</vt:lpstr>
      <vt:lpstr>EU energy policy</vt:lpstr>
      <vt:lpstr>EU energy policy on renewables</vt:lpstr>
      <vt:lpstr>Transmission network expansion planning siting cost recovery cost allocation</vt:lpstr>
      <vt:lpstr>The challenge…</vt:lpstr>
      <vt:lpstr>Slide 22</vt:lpstr>
      <vt:lpstr>Slide 23</vt:lpstr>
      <vt:lpstr>… and the EU regulatory response</vt:lpstr>
      <vt:lpstr>Slide 25</vt:lpstr>
      <vt:lpstr>Slide 26</vt:lpstr>
      <vt:lpstr>Slide 27</vt:lpstr>
      <vt:lpstr>Slide 28</vt:lpstr>
      <vt:lpstr>Cost allocation implicitly results from the Inter-TSO payment mechanism</vt:lpstr>
      <vt:lpstr>Regional initiatives: Towards a seamless EU IEM?</vt:lpstr>
      <vt:lpstr>The electricity Regional Initiatives</vt:lpstr>
      <vt:lpstr>Tasks being addressed by the RIs</vt:lpstr>
      <vt:lpstr>From RIs to a true EU IEM</vt:lpstr>
      <vt:lpstr>Still major open issues</vt:lpstr>
      <vt:lpstr>The MIT Future of the Grid Study</vt:lpstr>
      <vt:lpstr>Thank you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TRANSMISSION AND TRADE OF ELECTRICITY IN EUROPE A proposal of rules</dc:title>
  <dc:creator/>
  <cp:lastModifiedBy>J P Arriaga</cp:lastModifiedBy>
  <cp:revision>356</cp:revision>
  <cp:lastPrinted>2000-03-27T18:19:14Z</cp:lastPrinted>
  <dcterms:created xsi:type="dcterms:W3CDTF">2010-03-12T06:37:06Z</dcterms:created>
  <dcterms:modified xsi:type="dcterms:W3CDTF">2010-03-12T06:44:21Z</dcterms:modified>
</cp:coreProperties>
</file>